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notesSlides/notesSlide7.xml" ContentType="application/vnd.openxmlformats-officedocument.presentationml.notesSlide+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326" r:id="rId2"/>
    <p:sldId id="327" r:id="rId3"/>
    <p:sldId id="328" r:id="rId4"/>
    <p:sldId id="329" r:id="rId5"/>
    <p:sldId id="331" r:id="rId6"/>
    <p:sldId id="332" r:id="rId7"/>
    <p:sldId id="387" r:id="rId8"/>
    <p:sldId id="333" r:id="rId9"/>
    <p:sldId id="395" r:id="rId10"/>
    <p:sldId id="334" r:id="rId11"/>
    <p:sldId id="335" r:id="rId12"/>
    <p:sldId id="337" r:id="rId13"/>
    <p:sldId id="338" r:id="rId14"/>
    <p:sldId id="379" r:id="rId15"/>
    <p:sldId id="339" r:id="rId16"/>
    <p:sldId id="340" r:id="rId17"/>
    <p:sldId id="400" r:id="rId18"/>
    <p:sldId id="402" r:id="rId19"/>
    <p:sldId id="342" r:id="rId20"/>
    <p:sldId id="343" r:id="rId21"/>
    <p:sldId id="344" r:id="rId22"/>
    <p:sldId id="345" r:id="rId23"/>
    <p:sldId id="277" r:id="rId24"/>
    <p:sldId id="421" r:id="rId25"/>
    <p:sldId id="313" r:id="rId26"/>
    <p:sldId id="419" r:id="rId27"/>
    <p:sldId id="314" r:id="rId28"/>
    <p:sldId id="280" r:id="rId29"/>
    <p:sldId id="415" r:id="rId30"/>
    <p:sldId id="422" r:id="rId31"/>
    <p:sldId id="423" r:id="rId32"/>
    <p:sldId id="405" r:id="rId33"/>
    <p:sldId id="281" r:id="rId34"/>
    <p:sldId id="378" r:id="rId35"/>
    <p:sldId id="272" r:id="rId36"/>
    <p:sldId id="416" r:id="rId37"/>
    <p:sldId id="273" r:id="rId38"/>
    <p:sldId id="417" r:id="rId39"/>
    <p:sldId id="420" r:id="rId40"/>
    <p:sldId id="290" r:id="rId41"/>
    <p:sldId id="347" r:id="rId42"/>
    <p:sldId id="308" r:id="rId43"/>
    <p:sldId id="291" r:id="rId44"/>
    <p:sldId id="397" r:id="rId45"/>
    <p:sldId id="424" r:id="rId46"/>
    <p:sldId id="426" r:id="rId47"/>
    <p:sldId id="398" r:id="rId48"/>
    <p:sldId id="406" r:id="rId49"/>
    <p:sldId id="348" r:id="rId50"/>
    <p:sldId id="361" r:id="rId51"/>
    <p:sldId id="309" r:id="rId52"/>
    <p:sldId id="292" r:id="rId53"/>
    <p:sldId id="293" r:id="rId54"/>
    <p:sldId id="375" r:id="rId55"/>
    <p:sldId id="288" r:id="rId56"/>
    <p:sldId id="294" r:id="rId57"/>
    <p:sldId id="296" r:id="rId58"/>
    <p:sldId id="297" r:id="rId59"/>
    <p:sldId id="363" r:id="rId60"/>
    <p:sldId id="412" r:id="rId61"/>
    <p:sldId id="413" r:id="rId62"/>
    <p:sldId id="414" r:id="rId63"/>
    <p:sldId id="427" r:id="rId64"/>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A50B6"/>
    <a:srgbClr val="000099"/>
    <a:srgbClr val="00FF00"/>
    <a:srgbClr val="006600"/>
    <a:srgbClr val="3366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776" autoAdjust="0"/>
  </p:normalViewPr>
  <p:slideViewPr>
    <p:cSldViewPr snapToGrid="0">
      <p:cViewPr varScale="1">
        <p:scale>
          <a:sx n="46" d="100"/>
          <a:sy n="46" d="100"/>
        </p:scale>
        <p:origin x="953" y="38"/>
      </p:cViewPr>
      <p:guideLst/>
    </p:cSldViewPr>
  </p:slideViewPr>
  <p:notesTextViewPr>
    <p:cViewPr>
      <p:scale>
        <a:sx n="1" d="1"/>
        <a:sy n="1" d="1"/>
      </p:scale>
      <p:origin x="0" y="0"/>
    </p:cViewPr>
  </p:notesTextViewPr>
  <p:sorterViewPr>
    <p:cViewPr varScale="1">
      <p:scale>
        <a:sx n="100" d="100"/>
        <a:sy n="100" d="100"/>
      </p:scale>
      <p:origin x="0" y="-1249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_rels/data12.xml.rels><?xml version="1.0" encoding="UTF-8" standalone="yes"?>
<Relationships xmlns="http://schemas.openxmlformats.org/package/2006/relationships"><Relationship Id="rId1" Type="http://schemas.openxmlformats.org/officeDocument/2006/relationships/image" Target="../media/image6.jpg"/></Relationships>
</file>

<file path=ppt/diagrams/_rels/data28.xml.rels><?xml version="1.0" encoding="UTF-8" standalone="yes"?>
<Relationships xmlns="http://schemas.openxmlformats.org/package/2006/relationships"><Relationship Id="rId1" Type="http://schemas.openxmlformats.org/officeDocument/2006/relationships/image" Target="../media/image24.jpeg"/></Relationships>
</file>

<file path=ppt/diagrams/_rels/data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image" Target="../media/image1.jpg"/></Relationships>
</file>

<file path=ppt/diagrams/_rels/drawing12.xml.rels><?xml version="1.0" encoding="UTF-8" standalone="yes"?>
<Relationships xmlns="http://schemas.openxmlformats.org/package/2006/relationships"><Relationship Id="rId1" Type="http://schemas.openxmlformats.org/officeDocument/2006/relationships/image" Target="../media/image6.jpg"/></Relationships>
</file>

<file path=ppt/diagrams/_rels/drawing28.xml.rels><?xml version="1.0" encoding="UTF-8" standalone="yes"?>
<Relationships xmlns="http://schemas.openxmlformats.org/package/2006/relationships"><Relationship Id="rId1" Type="http://schemas.openxmlformats.org/officeDocument/2006/relationships/image" Target="../media/image24.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image" Target="../media/image1.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D6F6CD-E2BF-4F02-A63F-08A596F4FB7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713F964-5E3A-4E96-83CF-1E4509DD08C0}">
      <dgm:prSet/>
      <dgm:spPr>
        <a:gradFill flip="none" rotWithShape="0">
          <a:gsLst>
            <a:gs pos="0">
              <a:srgbClr val="000099">
                <a:shade val="30000"/>
                <a:satMod val="115000"/>
              </a:srgbClr>
            </a:gs>
            <a:gs pos="50000">
              <a:srgbClr val="000099">
                <a:shade val="67500"/>
                <a:satMod val="115000"/>
              </a:srgbClr>
            </a:gs>
            <a:gs pos="100000">
              <a:srgbClr val="000099">
                <a:shade val="100000"/>
                <a:satMod val="115000"/>
              </a:srgbClr>
            </a:gs>
          </a:gsLst>
          <a:lin ang="54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rtl="0"/>
          <a:r>
            <a:rPr lang="en-US" b="1" dirty="0" smtClean="0">
              <a:solidFill>
                <a:srgbClr val="FFFF00"/>
              </a:solidFill>
            </a:rPr>
            <a:t>Management of the adnexal mass in pregnancy, with an emphasis</a:t>
          </a:r>
          <a:br>
            <a:rPr lang="en-US" b="1" dirty="0" smtClean="0">
              <a:solidFill>
                <a:srgbClr val="FFFF00"/>
              </a:solidFill>
            </a:rPr>
          </a:br>
          <a:r>
            <a:rPr lang="en-US" b="1" dirty="0" smtClean="0">
              <a:solidFill>
                <a:srgbClr val="FFFF00"/>
              </a:solidFill>
            </a:rPr>
            <a:t>on women with suspected malignancy. </a:t>
          </a:r>
          <a:endParaRPr lang="fa-IR" dirty="0">
            <a:solidFill>
              <a:srgbClr val="FFFF00"/>
            </a:solidFill>
          </a:endParaRPr>
        </a:p>
      </dgm:t>
    </dgm:pt>
    <dgm:pt modelId="{9B33AECA-3230-49A3-A844-CB15735BA703}" type="parTrans" cxnId="{0418A046-476A-4DE5-8867-94EA94FCDA25}">
      <dgm:prSet/>
      <dgm:spPr/>
      <dgm:t>
        <a:bodyPr/>
        <a:lstStyle/>
        <a:p>
          <a:endParaRPr lang="en-US"/>
        </a:p>
      </dgm:t>
    </dgm:pt>
    <dgm:pt modelId="{737ABF87-7E06-4271-8141-12D017DC980C}" type="sibTrans" cxnId="{0418A046-476A-4DE5-8867-94EA94FCDA25}">
      <dgm:prSet/>
      <dgm:spPr/>
      <dgm:t>
        <a:bodyPr/>
        <a:lstStyle/>
        <a:p>
          <a:endParaRPr lang="en-US"/>
        </a:p>
      </dgm:t>
    </dgm:pt>
    <dgm:pt modelId="{7B7C73CA-968D-4F61-9572-A10B0D2C63A0}" type="pres">
      <dgm:prSet presAssocID="{2ED6F6CD-E2BF-4F02-A63F-08A596F4FB7F}" presName="linear" presStyleCnt="0">
        <dgm:presLayoutVars>
          <dgm:animLvl val="lvl"/>
          <dgm:resizeHandles val="exact"/>
        </dgm:presLayoutVars>
      </dgm:prSet>
      <dgm:spPr/>
      <dgm:t>
        <a:bodyPr/>
        <a:lstStyle/>
        <a:p>
          <a:endParaRPr lang="en-US"/>
        </a:p>
      </dgm:t>
    </dgm:pt>
    <dgm:pt modelId="{FFCBF70A-B009-4DF0-BF91-3190B2A72865}" type="pres">
      <dgm:prSet presAssocID="{4713F964-5E3A-4E96-83CF-1E4509DD08C0}" presName="parentText" presStyleLbl="node1" presStyleIdx="0" presStyleCnt="1">
        <dgm:presLayoutVars>
          <dgm:chMax val="0"/>
          <dgm:bulletEnabled val="1"/>
        </dgm:presLayoutVars>
      </dgm:prSet>
      <dgm:spPr/>
      <dgm:t>
        <a:bodyPr/>
        <a:lstStyle/>
        <a:p>
          <a:endParaRPr lang="en-US"/>
        </a:p>
      </dgm:t>
    </dgm:pt>
  </dgm:ptLst>
  <dgm:cxnLst>
    <dgm:cxn modelId="{75F714F9-AE0D-456C-B7AF-B8C0B659579A}" type="presOf" srcId="{4713F964-5E3A-4E96-83CF-1E4509DD08C0}" destId="{FFCBF70A-B009-4DF0-BF91-3190B2A72865}" srcOrd="0" destOrd="0" presId="urn:microsoft.com/office/officeart/2005/8/layout/vList2"/>
    <dgm:cxn modelId="{659EF22F-D83B-46D8-8192-C281E4707776}" type="presOf" srcId="{2ED6F6CD-E2BF-4F02-A63F-08A596F4FB7F}" destId="{7B7C73CA-968D-4F61-9572-A10B0D2C63A0}" srcOrd="0" destOrd="0" presId="urn:microsoft.com/office/officeart/2005/8/layout/vList2"/>
    <dgm:cxn modelId="{0418A046-476A-4DE5-8867-94EA94FCDA25}" srcId="{2ED6F6CD-E2BF-4F02-A63F-08A596F4FB7F}" destId="{4713F964-5E3A-4E96-83CF-1E4509DD08C0}" srcOrd="0" destOrd="0" parTransId="{9B33AECA-3230-49A3-A844-CB15735BA703}" sibTransId="{737ABF87-7E06-4271-8141-12D017DC980C}"/>
    <dgm:cxn modelId="{7D46B8C5-CB9B-4104-B91A-957348D3D9C9}" type="presParOf" srcId="{7B7C73CA-968D-4F61-9572-A10B0D2C63A0}" destId="{FFCBF70A-B009-4DF0-BF91-3190B2A7286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17E34B5-C5A7-401B-91A3-D3F0A97C9202}" type="doc">
      <dgm:prSet loTypeId="urn:microsoft.com/office/officeart/2005/8/layout/hProcess9" loCatId="process" qsTypeId="urn:microsoft.com/office/officeart/2005/8/quickstyle/simple4" qsCatId="simple" csTypeId="urn:microsoft.com/office/officeart/2005/8/colors/accent1_2" csCatId="accent1" phldr="1"/>
      <dgm:spPr/>
      <dgm:t>
        <a:bodyPr/>
        <a:lstStyle/>
        <a:p>
          <a:endParaRPr lang="en-US"/>
        </a:p>
      </dgm:t>
    </dgm:pt>
    <dgm:pt modelId="{73E8A33F-3D0A-46B5-A492-DCEEB207AB24}">
      <dgm:prSet custT="1"/>
      <dgm:spPr/>
      <dgm:t>
        <a:bodyPr/>
        <a:lstStyle/>
        <a:p>
          <a:pPr rtl="0"/>
          <a:r>
            <a:rPr lang="en-US" sz="3600" b="1" dirty="0" smtClean="0"/>
            <a:t>Acute abdominal pain </a:t>
          </a:r>
          <a:endParaRPr lang="fa-IR" sz="3600" dirty="0"/>
        </a:p>
      </dgm:t>
    </dgm:pt>
    <dgm:pt modelId="{F35B20AB-953A-41F7-ABBA-FCE0F516C8AE}" type="parTrans" cxnId="{6D19665C-3FEE-42C6-9008-591E39B53A5F}">
      <dgm:prSet/>
      <dgm:spPr/>
      <dgm:t>
        <a:bodyPr/>
        <a:lstStyle/>
        <a:p>
          <a:endParaRPr lang="en-US"/>
        </a:p>
      </dgm:t>
    </dgm:pt>
    <dgm:pt modelId="{135E9EC7-DBC4-40DF-A0D3-56FFCCD4A570}" type="sibTrans" cxnId="{6D19665C-3FEE-42C6-9008-591E39B53A5F}">
      <dgm:prSet/>
      <dgm:spPr/>
      <dgm:t>
        <a:bodyPr/>
        <a:lstStyle/>
        <a:p>
          <a:endParaRPr lang="en-US"/>
        </a:p>
      </dgm:t>
    </dgm:pt>
    <dgm:pt modelId="{16B7B02A-C1D7-4B8E-8314-EA40A9F2D984}" type="pres">
      <dgm:prSet presAssocID="{917E34B5-C5A7-401B-91A3-D3F0A97C9202}" presName="CompostProcess" presStyleCnt="0">
        <dgm:presLayoutVars>
          <dgm:dir/>
          <dgm:resizeHandles val="exact"/>
        </dgm:presLayoutVars>
      </dgm:prSet>
      <dgm:spPr/>
      <dgm:t>
        <a:bodyPr/>
        <a:lstStyle/>
        <a:p>
          <a:endParaRPr lang="en-US"/>
        </a:p>
      </dgm:t>
    </dgm:pt>
    <dgm:pt modelId="{7A2949A8-6A2D-46D5-BDD9-B0E118746B43}" type="pres">
      <dgm:prSet presAssocID="{917E34B5-C5A7-401B-91A3-D3F0A97C9202}" presName="arrow" presStyleLbl="bgShp" presStyleIdx="0" presStyleCn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5A727DE0-4D7A-43D0-8A74-FED7ACA86441}" type="pres">
      <dgm:prSet presAssocID="{917E34B5-C5A7-401B-91A3-D3F0A97C9202}" presName="linearProcess" presStyleCnt="0"/>
      <dgm:spPr/>
    </dgm:pt>
    <dgm:pt modelId="{771EE49E-1052-4EAB-B22D-3DEA180AEAE9}" type="pres">
      <dgm:prSet presAssocID="{73E8A33F-3D0A-46B5-A492-DCEEB207AB24}" presName="textNode" presStyleLbl="node1" presStyleIdx="0" presStyleCnt="1">
        <dgm:presLayoutVars>
          <dgm:bulletEnabled val="1"/>
        </dgm:presLayoutVars>
      </dgm:prSet>
      <dgm:spPr/>
      <dgm:t>
        <a:bodyPr/>
        <a:lstStyle/>
        <a:p>
          <a:endParaRPr lang="en-US"/>
        </a:p>
      </dgm:t>
    </dgm:pt>
  </dgm:ptLst>
  <dgm:cxnLst>
    <dgm:cxn modelId="{6D19665C-3FEE-42C6-9008-591E39B53A5F}" srcId="{917E34B5-C5A7-401B-91A3-D3F0A97C9202}" destId="{73E8A33F-3D0A-46B5-A492-DCEEB207AB24}" srcOrd="0" destOrd="0" parTransId="{F35B20AB-953A-41F7-ABBA-FCE0F516C8AE}" sibTransId="{135E9EC7-DBC4-40DF-A0D3-56FFCCD4A570}"/>
    <dgm:cxn modelId="{DA3C13FC-6BA2-402D-982A-D3D71C61BF4F}" type="presOf" srcId="{917E34B5-C5A7-401B-91A3-D3F0A97C9202}" destId="{16B7B02A-C1D7-4B8E-8314-EA40A9F2D984}" srcOrd="0" destOrd="0" presId="urn:microsoft.com/office/officeart/2005/8/layout/hProcess9"/>
    <dgm:cxn modelId="{D8E0E16B-F079-4677-AA0F-EC4CB141BF3B}" type="presOf" srcId="{73E8A33F-3D0A-46B5-A492-DCEEB207AB24}" destId="{771EE49E-1052-4EAB-B22D-3DEA180AEAE9}" srcOrd="0" destOrd="0" presId="urn:microsoft.com/office/officeart/2005/8/layout/hProcess9"/>
    <dgm:cxn modelId="{36255031-9D4E-47A4-A517-0CBF34C44900}" type="presParOf" srcId="{16B7B02A-C1D7-4B8E-8314-EA40A9F2D984}" destId="{7A2949A8-6A2D-46D5-BDD9-B0E118746B43}" srcOrd="0" destOrd="0" presId="urn:microsoft.com/office/officeart/2005/8/layout/hProcess9"/>
    <dgm:cxn modelId="{C8FFBE90-0E4E-4C6A-9A37-485F684CC6A7}" type="presParOf" srcId="{16B7B02A-C1D7-4B8E-8314-EA40A9F2D984}" destId="{5A727DE0-4D7A-43D0-8A74-FED7ACA86441}" srcOrd="1" destOrd="0" presId="urn:microsoft.com/office/officeart/2005/8/layout/hProcess9"/>
    <dgm:cxn modelId="{5E1E3D9D-AD25-43F9-BBCA-16DE42AA9978}" type="presParOf" srcId="{5A727DE0-4D7A-43D0-8A74-FED7ACA86441}" destId="{771EE49E-1052-4EAB-B22D-3DEA180AEAE9}"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07DD2FF-36DD-428F-AD5B-C3EBAA60B0A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BC3104D2-B3D5-4AD0-B91D-65A0BEC87387}">
      <dgm:prSet/>
      <dgm:spPr>
        <a:gradFill flip="none" rotWithShape="0">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b="1" dirty="0" smtClean="0"/>
            <a:t>Elevated maternal analytics </a:t>
          </a:r>
          <a:endParaRPr lang="fa-IR" dirty="0"/>
        </a:p>
      </dgm:t>
    </dgm:pt>
    <dgm:pt modelId="{3FFDCCCD-0DF9-4D25-A83B-1BCCD9CC5FCA}" type="parTrans" cxnId="{58DEF1E5-3E7B-4422-8888-BACBBA6F9C3A}">
      <dgm:prSet/>
      <dgm:spPr/>
      <dgm:t>
        <a:bodyPr/>
        <a:lstStyle/>
        <a:p>
          <a:endParaRPr lang="en-US"/>
        </a:p>
      </dgm:t>
    </dgm:pt>
    <dgm:pt modelId="{7C0B0CE1-9FEC-47A8-833E-6F7C629C852E}" type="sibTrans" cxnId="{58DEF1E5-3E7B-4422-8888-BACBBA6F9C3A}">
      <dgm:prSet/>
      <dgm:spPr/>
      <dgm:t>
        <a:bodyPr/>
        <a:lstStyle/>
        <a:p>
          <a:endParaRPr lang="en-US"/>
        </a:p>
      </dgm:t>
    </dgm:pt>
    <dgm:pt modelId="{82F9BA2D-968A-4A09-87FE-DA954E63EA13}" type="pres">
      <dgm:prSet presAssocID="{207DD2FF-36DD-428F-AD5B-C3EBAA60B0A9}" presName="CompostProcess" presStyleCnt="0">
        <dgm:presLayoutVars>
          <dgm:dir/>
          <dgm:resizeHandles val="exact"/>
        </dgm:presLayoutVars>
      </dgm:prSet>
      <dgm:spPr/>
      <dgm:t>
        <a:bodyPr/>
        <a:lstStyle/>
        <a:p>
          <a:endParaRPr lang="en-US"/>
        </a:p>
      </dgm:t>
    </dgm:pt>
    <dgm:pt modelId="{29DF4708-82D3-4626-928A-B3989B9AA6F8}" type="pres">
      <dgm:prSet presAssocID="{207DD2FF-36DD-428F-AD5B-C3EBAA60B0A9}" presName="arrow" presStyleLbl="bgShp" presStyleIdx="0" presStyleCnt="1" custScaleX="114613"/>
      <dgm:spPr>
        <a:scene3d>
          <a:camera prst="orthographicFront"/>
          <a:lightRig rig="threePt" dir="t"/>
        </a:scene3d>
        <a:sp3d>
          <a:bevelT/>
        </a:sp3d>
      </dgm:spPr>
    </dgm:pt>
    <dgm:pt modelId="{785B1810-76E2-476C-9488-9CA3086A9C37}" type="pres">
      <dgm:prSet presAssocID="{207DD2FF-36DD-428F-AD5B-C3EBAA60B0A9}" presName="linearProcess" presStyleCnt="0"/>
      <dgm:spPr/>
    </dgm:pt>
    <dgm:pt modelId="{B2A4A780-70D9-4FB9-85A7-850BCDD35D19}" type="pres">
      <dgm:prSet presAssocID="{BC3104D2-B3D5-4AD0-B91D-65A0BEC87387}" presName="textNode" presStyleLbl="node1" presStyleIdx="0" presStyleCnt="1" custScaleX="118108" custScaleY="188893">
        <dgm:presLayoutVars>
          <dgm:bulletEnabled val="1"/>
        </dgm:presLayoutVars>
      </dgm:prSet>
      <dgm:spPr/>
      <dgm:t>
        <a:bodyPr/>
        <a:lstStyle/>
        <a:p>
          <a:endParaRPr lang="en-US"/>
        </a:p>
      </dgm:t>
    </dgm:pt>
  </dgm:ptLst>
  <dgm:cxnLst>
    <dgm:cxn modelId="{9E0AA756-5DD2-462D-942F-613606DE1299}" type="presOf" srcId="{BC3104D2-B3D5-4AD0-B91D-65A0BEC87387}" destId="{B2A4A780-70D9-4FB9-85A7-850BCDD35D19}" srcOrd="0" destOrd="0" presId="urn:microsoft.com/office/officeart/2005/8/layout/hProcess9"/>
    <dgm:cxn modelId="{58DEF1E5-3E7B-4422-8888-BACBBA6F9C3A}" srcId="{207DD2FF-36DD-428F-AD5B-C3EBAA60B0A9}" destId="{BC3104D2-B3D5-4AD0-B91D-65A0BEC87387}" srcOrd="0" destOrd="0" parTransId="{3FFDCCCD-0DF9-4D25-A83B-1BCCD9CC5FCA}" sibTransId="{7C0B0CE1-9FEC-47A8-833E-6F7C629C852E}"/>
    <dgm:cxn modelId="{99903230-37F9-46B3-8B68-A519F1F39146}" type="presOf" srcId="{207DD2FF-36DD-428F-AD5B-C3EBAA60B0A9}" destId="{82F9BA2D-968A-4A09-87FE-DA954E63EA13}" srcOrd="0" destOrd="0" presId="urn:microsoft.com/office/officeart/2005/8/layout/hProcess9"/>
    <dgm:cxn modelId="{79B15E96-F1E6-4554-A0FF-59B3387CA8DE}" type="presParOf" srcId="{82F9BA2D-968A-4A09-87FE-DA954E63EA13}" destId="{29DF4708-82D3-4626-928A-B3989B9AA6F8}" srcOrd="0" destOrd="0" presId="urn:microsoft.com/office/officeart/2005/8/layout/hProcess9"/>
    <dgm:cxn modelId="{B9616AC8-0839-4067-B663-FFF4649EC14C}" type="presParOf" srcId="{82F9BA2D-968A-4A09-87FE-DA954E63EA13}" destId="{785B1810-76E2-476C-9488-9CA3086A9C37}" srcOrd="1" destOrd="0" presId="urn:microsoft.com/office/officeart/2005/8/layout/hProcess9"/>
    <dgm:cxn modelId="{233E6223-B323-464D-9CFD-6BA40632A380}" type="presParOf" srcId="{785B1810-76E2-476C-9488-9CA3086A9C37}" destId="{B2A4A780-70D9-4FB9-85A7-850BCDD35D19}"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1CCC5AA-0C38-4649-9181-5D9591D9A5D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413157DD-0229-4082-BD7F-5A3595857724}">
      <dgm:prSet/>
      <dgm:spPr>
        <a:solidFill>
          <a:srgbClr val="0000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en-US" b="1" dirty="0" smtClean="0"/>
            <a:t>Types Of Adnexal Masses In Pregnant Women</a:t>
          </a:r>
          <a:r>
            <a:rPr lang="en-US" dirty="0" smtClean="0"/>
            <a:t> </a:t>
          </a:r>
          <a:endParaRPr lang="fa-IR" dirty="0"/>
        </a:p>
      </dgm:t>
    </dgm:pt>
    <dgm:pt modelId="{C3A311B2-71EC-468A-A5AD-2AA7DDE2D515}" type="parTrans" cxnId="{01C4F36A-7192-4AD8-BF63-42942AF31D47}">
      <dgm:prSet/>
      <dgm:spPr/>
      <dgm:t>
        <a:bodyPr/>
        <a:lstStyle/>
        <a:p>
          <a:endParaRPr lang="en-US"/>
        </a:p>
      </dgm:t>
    </dgm:pt>
    <dgm:pt modelId="{0C62FCA0-B169-429A-838F-8EAFA2B792EE}" type="sibTrans" cxnId="{01C4F36A-7192-4AD8-BF63-42942AF31D47}">
      <dgm:prSet/>
      <dgm:spPr/>
      <dgm:t>
        <a:bodyPr/>
        <a:lstStyle/>
        <a:p>
          <a:endParaRPr lang="en-US"/>
        </a:p>
      </dgm:t>
    </dgm:pt>
    <dgm:pt modelId="{62668A9D-F771-4A66-A613-3ECAAB8277A1}" type="pres">
      <dgm:prSet presAssocID="{31CCC5AA-0C38-4649-9181-5D9591D9A5D6}" presName="linearFlow" presStyleCnt="0">
        <dgm:presLayoutVars>
          <dgm:dir/>
          <dgm:resizeHandles val="exact"/>
        </dgm:presLayoutVars>
      </dgm:prSet>
      <dgm:spPr/>
      <dgm:t>
        <a:bodyPr/>
        <a:lstStyle/>
        <a:p>
          <a:endParaRPr lang="en-US"/>
        </a:p>
      </dgm:t>
    </dgm:pt>
    <dgm:pt modelId="{30F8CB13-82D3-4546-A9C6-143882E1CB39}" type="pres">
      <dgm:prSet presAssocID="{413157DD-0229-4082-BD7F-5A3595857724}" presName="composite" presStyleCnt="0"/>
      <dgm:spPr/>
    </dgm:pt>
    <dgm:pt modelId="{CBD1B14E-2634-46A9-A75D-9C8B2D418A2F}" type="pres">
      <dgm:prSet presAssocID="{413157DD-0229-4082-BD7F-5A3595857724}" presName="imgShp" presStyleLbl="fgImgPlace1" presStyleIdx="0" presStyleCnt="1" custLinFactNeighborX="-92517" custLinFactNeighborY="-1623"/>
      <dgm:spPr>
        <a:blipFill>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a:ln>
          <a:noFill/>
        </a:ln>
        <a:effectLst/>
        <a:scene3d>
          <a:camera prst="orthographicFront">
            <a:rot lat="0" lon="0" rev="0"/>
          </a:camera>
          <a:lightRig rig="glow" dir="t">
            <a:rot lat="0" lon="0" rev="14100000"/>
          </a:lightRig>
        </a:scene3d>
        <a:sp3d prstMaterial="softEdge">
          <a:bevelT w="127000" prst="artDeco"/>
        </a:sp3d>
      </dgm:spPr>
      <dgm:t>
        <a:bodyPr/>
        <a:lstStyle/>
        <a:p>
          <a:endParaRPr lang="en-US"/>
        </a:p>
      </dgm:t>
    </dgm:pt>
    <dgm:pt modelId="{E10DCE1E-66B4-413A-A548-C6339E115479}" type="pres">
      <dgm:prSet presAssocID="{413157DD-0229-4082-BD7F-5A3595857724}" presName="txShp" presStyleLbl="node1" presStyleIdx="0" presStyleCnt="1" custScaleX="120771">
        <dgm:presLayoutVars>
          <dgm:bulletEnabled val="1"/>
        </dgm:presLayoutVars>
      </dgm:prSet>
      <dgm:spPr/>
      <dgm:t>
        <a:bodyPr/>
        <a:lstStyle/>
        <a:p>
          <a:endParaRPr lang="en-US"/>
        </a:p>
      </dgm:t>
    </dgm:pt>
  </dgm:ptLst>
  <dgm:cxnLst>
    <dgm:cxn modelId="{01C4F36A-7192-4AD8-BF63-42942AF31D47}" srcId="{31CCC5AA-0C38-4649-9181-5D9591D9A5D6}" destId="{413157DD-0229-4082-BD7F-5A3595857724}" srcOrd="0" destOrd="0" parTransId="{C3A311B2-71EC-468A-A5AD-2AA7DDE2D515}" sibTransId="{0C62FCA0-B169-429A-838F-8EAFA2B792EE}"/>
    <dgm:cxn modelId="{77E50466-02F3-4EED-84AE-385AB300FECB}" type="presOf" srcId="{31CCC5AA-0C38-4649-9181-5D9591D9A5D6}" destId="{62668A9D-F771-4A66-A613-3ECAAB8277A1}" srcOrd="0" destOrd="0" presId="urn:microsoft.com/office/officeart/2005/8/layout/vList3"/>
    <dgm:cxn modelId="{A88A60AA-E311-4DB9-849F-B8CB6F14FE9C}" type="presOf" srcId="{413157DD-0229-4082-BD7F-5A3595857724}" destId="{E10DCE1E-66B4-413A-A548-C6339E115479}" srcOrd="0" destOrd="0" presId="urn:microsoft.com/office/officeart/2005/8/layout/vList3"/>
    <dgm:cxn modelId="{A0816AB6-3C4C-4DB0-83E9-049D5F63E183}" type="presParOf" srcId="{62668A9D-F771-4A66-A613-3ECAAB8277A1}" destId="{30F8CB13-82D3-4546-A9C6-143882E1CB39}" srcOrd="0" destOrd="0" presId="urn:microsoft.com/office/officeart/2005/8/layout/vList3"/>
    <dgm:cxn modelId="{3A46A83B-BEC3-4D3C-A372-FABF46DDAA6A}" type="presParOf" srcId="{30F8CB13-82D3-4546-A9C6-143882E1CB39}" destId="{CBD1B14E-2634-46A9-A75D-9C8B2D418A2F}" srcOrd="0" destOrd="0" presId="urn:microsoft.com/office/officeart/2005/8/layout/vList3"/>
    <dgm:cxn modelId="{B40DB82F-66FF-430F-826B-A5A2CA1187C6}" type="presParOf" srcId="{30F8CB13-82D3-4546-A9C6-143882E1CB39}" destId="{E10DCE1E-66B4-413A-A548-C6339E11547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E0227D2-EED8-431E-A149-20CAA7C83B94}"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08934481-4AE7-435B-9C48-EE5BC76F4631}">
      <dgm:prSet/>
      <dgm:spPr>
        <a:gradFill flip="none" rotWithShape="0">
          <a:gsLst>
            <a:gs pos="0">
              <a:srgbClr val="000099">
                <a:shade val="30000"/>
                <a:satMod val="115000"/>
              </a:srgbClr>
            </a:gs>
            <a:gs pos="50000">
              <a:srgbClr val="000099">
                <a:shade val="67500"/>
                <a:satMod val="115000"/>
              </a:srgbClr>
            </a:gs>
            <a:gs pos="100000">
              <a:srgbClr val="000099">
                <a:shade val="100000"/>
                <a:satMod val="115000"/>
              </a:srgbClr>
            </a:gs>
          </a:gsLst>
          <a:lin ang="5400000" scaled="1"/>
          <a:tileRect/>
        </a:gradFill>
        <a:scene3d>
          <a:camera prst="orthographicFront"/>
          <a:lightRig rig="threePt" dir="t"/>
        </a:scene3d>
        <a:sp3d>
          <a:bevelT/>
        </a:sp3d>
      </dgm:spPr>
      <dgm:t>
        <a:bodyPr/>
        <a:lstStyle/>
        <a:p>
          <a:pPr algn="ctr" rtl="0"/>
          <a:r>
            <a:rPr lang="en-US" b="1" dirty="0" smtClean="0">
              <a:solidFill>
                <a:srgbClr val="00FF00"/>
              </a:solidFill>
            </a:rPr>
            <a:t>Benign neoplasms without complex features on ultrasound </a:t>
          </a:r>
          <a:endParaRPr lang="fa-IR" b="1" dirty="0">
            <a:solidFill>
              <a:srgbClr val="00FF00"/>
            </a:solidFill>
          </a:endParaRPr>
        </a:p>
      </dgm:t>
    </dgm:pt>
    <dgm:pt modelId="{B2B07C90-110A-43E1-ADE3-FE236525C2AA}" type="parTrans" cxnId="{AF4F885F-97B4-400A-948F-E6F5D80AF92E}">
      <dgm:prSet/>
      <dgm:spPr/>
      <dgm:t>
        <a:bodyPr/>
        <a:lstStyle/>
        <a:p>
          <a:endParaRPr lang="en-US"/>
        </a:p>
      </dgm:t>
    </dgm:pt>
    <dgm:pt modelId="{BA5945F7-D436-4BE0-B1C0-F697AC330A1C}" type="sibTrans" cxnId="{AF4F885F-97B4-400A-948F-E6F5D80AF92E}">
      <dgm:prSet/>
      <dgm:spPr/>
      <dgm:t>
        <a:bodyPr/>
        <a:lstStyle/>
        <a:p>
          <a:endParaRPr lang="en-US"/>
        </a:p>
      </dgm:t>
    </dgm:pt>
    <dgm:pt modelId="{2A89BECD-2F3D-4169-9A95-0AA80643783C}" type="pres">
      <dgm:prSet presAssocID="{9E0227D2-EED8-431E-A149-20CAA7C83B94}" presName="linear" presStyleCnt="0">
        <dgm:presLayoutVars>
          <dgm:animLvl val="lvl"/>
          <dgm:resizeHandles val="exact"/>
        </dgm:presLayoutVars>
      </dgm:prSet>
      <dgm:spPr/>
      <dgm:t>
        <a:bodyPr/>
        <a:lstStyle/>
        <a:p>
          <a:endParaRPr lang="en-US"/>
        </a:p>
      </dgm:t>
    </dgm:pt>
    <dgm:pt modelId="{1E6E21E6-F078-48AC-9371-7FB5E5CEDF80}" type="pres">
      <dgm:prSet presAssocID="{08934481-4AE7-435B-9C48-EE5BC76F4631}" presName="parentText" presStyleLbl="node1" presStyleIdx="0" presStyleCnt="1">
        <dgm:presLayoutVars>
          <dgm:chMax val="0"/>
          <dgm:bulletEnabled val="1"/>
        </dgm:presLayoutVars>
      </dgm:prSet>
      <dgm:spPr/>
      <dgm:t>
        <a:bodyPr/>
        <a:lstStyle/>
        <a:p>
          <a:endParaRPr lang="en-US"/>
        </a:p>
      </dgm:t>
    </dgm:pt>
  </dgm:ptLst>
  <dgm:cxnLst>
    <dgm:cxn modelId="{4525AC4B-5740-4A27-9EEA-B2EBE9F1C88C}" type="presOf" srcId="{08934481-4AE7-435B-9C48-EE5BC76F4631}" destId="{1E6E21E6-F078-48AC-9371-7FB5E5CEDF80}" srcOrd="0" destOrd="0" presId="urn:microsoft.com/office/officeart/2005/8/layout/vList2"/>
    <dgm:cxn modelId="{BEE50771-CD28-441A-9CEA-5699390AA6C0}" type="presOf" srcId="{9E0227D2-EED8-431E-A149-20CAA7C83B94}" destId="{2A89BECD-2F3D-4169-9A95-0AA80643783C}" srcOrd="0" destOrd="0" presId="urn:microsoft.com/office/officeart/2005/8/layout/vList2"/>
    <dgm:cxn modelId="{AF4F885F-97B4-400A-948F-E6F5D80AF92E}" srcId="{9E0227D2-EED8-431E-A149-20CAA7C83B94}" destId="{08934481-4AE7-435B-9C48-EE5BC76F4631}" srcOrd="0" destOrd="0" parTransId="{B2B07C90-110A-43E1-ADE3-FE236525C2AA}" sibTransId="{BA5945F7-D436-4BE0-B1C0-F697AC330A1C}"/>
    <dgm:cxn modelId="{B2112D39-2E59-4C4E-AA6D-D2E0EE88DF4D}" type="presParOf" srcId="{2A89BECD-2F3D-4169-9A95-0AA80643783C}" destId="{1E6E21E6-F078-48AC-9371-7FB5E5CEDF8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CAC3211-FAF5-47A2-8867-F9D89CA6BC37}" type="doc">
      <dgm:prSet loTypeId="urn:microsoft.com/office/officeart/2005/8/layout/hProcess9" loCatId="process" qsTypeId="urn:microsoft.com/office/officeart/2005/8/quickstyle/simple4" qsCatId="simple" csTypeId="urn:microsoft.com/office/officeart/2005/8/colors/accent1_2" csCatId="accent1" phldr="1"/>
      <dgm:spPr/>
      <dgm:t>
        <a:bodyPr/>
        <a:lstStyle/>
        <a:p>
          <a:endParaRPr lang="en-US"/>
        </a:p>
      </dgm:t>
    </dgm:pt>
    <dgm:pt modelId="{FBAE4B6F-16F2-41AC-8614-F81A504E89DF}">
      <dgm:prSet/>
      <dgm:spPr>
        <a:solidFill>
          <a:srgbClr val="0070C0"/>
        </a:solidFill>
      </dgm:spPr>
      <dgm:t>
        <a:bodyPr/>
        <a:lstStyle/>
        <a:p>
          <a:pPr rtl="0"/>
          <a:r>
            <a:rPr lang="en-US" b="1" dirty="0" smtClean="0"/>
            <a:t>Anechoic fluid filling the cyst cavity with thin walls </a:t>
          </a:r>
          <a:endParaRPr lang="fa-IR" b="1" dirty="0"/>
        </a:p>
      </dgm:t>
    </dgm:pt>
    <dgm:pt modelId="{7F49723F-C84C-4084-95FC-FDFF8C0FB23E}" type="parTrans" cxnId="{028050E8-4363-487A-A713-DF91DC583BE8}">
      <dgm:prSet/>
      <dgm:spPr/>
      <dgm:t>
        <a:bodyPr/>
        <a:lstStyle/>
        <a:p>
          <a:endParaRPr lang="en-US"/>
        </a:p>
      </dgm:t>
    </dgm:pt>
    <dgm:pt modelId="{081AD37B-4380-4E68-B985-D63B2742BF5D}" type="sibTrans" cxnId="{028050E8-4363-487A-A713-DF91DC583BE8}">
      <dgm:prSet/>
      <dgm:spPr/>
      <dgm:t>
        <a:bodyPr/>
        <a:lstStyle/>
        <a:p>
          <a:endParaRPr lang="en-US"/>
        </a:p>
      </dgm:t>
    </dgm:pt>
    <dgm:pt modelId="{A652EEDE-E916-4196-86D0-7ED40A8D75F5}" type="pres">
      <dgm:prSet presAssocID="{1CAC3211-FAF5-47A2-8867-F9D89CA6BC37}" presName="CompostProcess" presStyleCnt="0">
        <dgm:presLayoutVars>
          <dgm:dir/>
          <dgm:resizeHandles val="exact"/>
        </dgm:presLayoutVars>
      </dgm:prSet>
      <dgm:spPr/>
      <dgm:t>
        <a:bodyPr/>
        <a:lstStyle/>
        <a:p>
          <a:endParaRPr lang="en-US"/>
        </a:p>
      </dgm:t>
    </dgm:pt>
    <dgm:pt modelId="{30632228-940D-4592-AD66-07301AD19A4E}" type="pres">
      <dgm:prSet presAssocID="{1CAC3211-FAF5-47A2-8867-F9D89CA6BC37}" presName="arrow" presStyleLbl="bgShp" presStyleIdx="0" presStyleCnt="1" custScaleX="117647"/>
      <dgm:spPr/>
    </dgm:pt>
    <dgm:pt modelId="{C0CD591B-A35B-44B4-9B01-4E101D4A535C}" type="pres">
      <dgm:prSet presAssocID="{1CAC3211-FAF5-47A2-8867-F9D89CA6BC37}" presName="linearProcess" presStyleCnt="0"/>
      <dgm:spPr/>
    </dgm:pt>
    <dgm:pt modelId="{A8277B2D-7BEF-4BBE-903C-8B6729BF062D}" type="pres">
      <dgm:prSet presAssocID="{FBAE4B6F-16F2-41AC-8614-F81A504E89DF}" presName="textNode" presStyleLbl="node1" presStyleIdx="0" presStyleCnt="1" custScaleX="81402" custScaleY="250000" custLinFactNeighborX="-11950" custLinFactNeighborY="9572">
        <dgm:presLayoutVars>
          <dgm:bulletEnabled val="1"/>
        </dgm:presLayoutVars>
      </dgm:prSet>
      <dgm:spPr/>
      <dgm:t>
        <a:bodyPr/>
        <a:lstStyle/>
        <a:p>
          <a:endParaRPr lang="en-US"/>
        </a:p>
      </dgm:t>
    </dgm:pt>
  </dgm:ptLst>
  <dgm:cxnLst>
    <dgm:cxn modelId="{760119B5-696E-4AA3-99F0-74ABC47A344E}" type="presOf" srcId="{FBAE4B6F-16F2-41AC-8614-F81A504E89DF}" destId="{A8277B2D-7BEF-4BBE-903C-8B6729BF062D}" srcOrd="0" destOrd="0" presId="urn:microsoft.com/office/officeart/2005/8/layout/hProcess9"/>
    <dgm:cxn modelId="{B5841B11-02C7-4663-86DF-18FBF957012A}" type="presOf" srcId="{1CAC3211-FAF5-47A2-8867-F9D89CA6BC37}" destId="{A652EEDE-E916-4196-86D0-7ED40A8D75F5}" srcOrd="0" destOrd="0" presId="urn:microsoft.com/office/officeart/2005/8/layout/hProcess9"/>
    <dgm:cxn modelId="{028050E8-4363-487A-A713-DF91DC583BE8}" srcId="{1CAC3211-FAF5-47A2-8867-F9D89CA6BC37}" destId="{FBAE4B6F-16F2-41AC-8614-F81A504E89DF}" srcOrd="0" destOrd="0" parTransId="{7F49723F-C84C-4084-95FC-FDFF8C0FB23E}" sibTransId="{081AD37B-4380-4E68-B985-D63B2742BF5D}"/>
    <dgm:cxn modelId="{FF0DBF62-D45F-4D6C-A452-9055BD3B266B}" type="presParOf" srcId="{A652EEDE-E916-4196-86D0-7ED40A8D75F5}" destId="{30632228-940D-4592-AD66-07301AD19A4E}" srcOrd="0" destOrd="0" presId="urn:microsoft.com/office/officeart/2005/8/layout/hProcess9"/>
    <dgm:cxn modelId="{9D99EC4C-8209-4229-824A-C345E15AB0D8}" type="presParOf" srcId="{A652EEDE-E916-4196-86D0-7ED40A8D75F5}" destId="{C0CD591B-A35B-44B4-9B01-4E101D4A535C}" srcOrd="1" destOrd="0" presId="urn:microsoft.com/office/officeart/2005/8/layout/hProcess9"/>
    <dgm:cxn modelId="{CE9CA7C7-8EA9-44E3-A62C-2B36C738E5E4}" type="presParOf" srcId="{C0CD591B-A35B-44B4-9B01-4E101D4A535C}" destId="{A8277B2D-7BEF-4BBE-903C-8B6729BF062D}" srcOrd="0"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E0227D2-EED8-431E-A149-20CAA7C83B94}"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08934481-4AE7-435B-9C48-EE5BC76F4631}">
      <dgm:prSet/>
      <dgm:spPr>
        <a:gradFill flip="none" rotWithShape="0">
          <a:gsLst>
            <a:gs pos="0">
              <a:srgbClr val="000099">
                <a:shade val="30000"/>
                <a:satMod val="115000"/>
              </a:srgbClr>
            </a:gs>
            <a:gs pos="50000">
              <a:srgbClr val="000099">
                <a:shade val="67500"/>
                <a:satMod val="115000"/>
              </a:srgbClr>
            </a:gs>
            <a:gs pos="100000">
              <a:srgbClr val="000099">
                <a:shade val="100000"/>
                <a:satMod val="115000"/>
              </a:srgbClr>
            </a:gs>
          </a:gsLst>
          <a:lin ang="5400000" scaled="1"/>
          <a:tileRect/>
        </a:gradFill>
        <a:scene3d>
          <a:camera prst="orthographicFront"/>
          <a:lightRig rig="threePt" dir="t"/>
        </a:scene3d>
        <a:sp3d>
          <a:bevelT/>
        </a:sp3d>
      </dgm:spPr>
      <dgm:t>
        <a:bodyPr/>
        <a:lstStyle/>
        <a:p>
          <a:pPr algn="ctr" rtl="0"/>
          <a:r>
            <a:rPr lang="en-US" b="1" dirty="0" smtClean="0">
              <a:solidFill>
                <a:srgbClr val="00FF00"/>
              </a:solidFill>
            </a:rPr>
            <a:t>Benign neoplasms with complex features on ultrasound include:</a:t>
          </a:r>
          <a:endParaRPr lang="fa-IR" b="1" dirty="0">
            <a:solidFill>
              <a:srgbClr val="00FF00"/>
            </a:solidFill>
          </a:endParaRPr>
        </a:p>
      </dgm:t>
    </dgm:pt>
    <dgm:pt modelId="{B2B07C90-110A-43E1-ADE3-FE236525C2AA}" type="parTrans" cxnId="{AF4F885F-97B4-400A-948F-E6F5D80AF92E}">
      <dgm:prSet/>
      <dgm:spPr/>
      <dgm:t>
        <a:bodyPr/>
        <a:lstStyle/>
        <a:p>
          <a:endParaRPr lang="en-US"/>
        </a:p>
      </dgm:t>
    </dgm:pt>
    <dgm:pt modelId="{BA5945F7-D436-4BE0-B1C0-F697AC330A1C}" type="sibTrans" cxnId="{AF4F885F-97B4-400A-948F-E6F5D80AF92E}">
      <dgm:prSet/>
      <dgm:spPr/>
      <dgm:t>
        <a:bodyPr/>
        <a:lstStyle/>
        <a:p>
          <a:endParaRPr lang="en-US"/>
        </a:p>
      </dgm:t>
    </dgm:pt>
    <dgm:pt modelId="{2A89BECD-2F3D-4169-9A95-0AA80643783C}" type="pres">
      <dgm:prSet presAssocID="{9E0227D2-EED8-431E-A149-20CAA7C83B94}" presName="linear" presStyleCnt="0">
        <dgm:presLayoutVars>
          <dgm:animLvl val="lvl"/>
          <dgm:resizeHandles val="exact"/>
        </dgm:presLayoutVars>
      </dgm:prSet>
      <dgm:spPr/>
      <dgm:t>
        <a:bodyPr/>
        <a:lstStyle/>
        <a:p>
          <a:endParaRPr lang="en-US"/>
        </a:p>
      </dgm:t>
    </dgm:pt>
    <dgm:pt modelId="{1E6E21E6-F078-48AC-9371-7FB5E5CEDF80}" type="pres">
      <dgm:prSet presAssocID="{08934481-4AE7-435B-9C48-EE5BC76F4631}" presName="parentText" presStyleLbl="node1" presStyleIdx="0" presStyleCnt="1">
        <dgm:presLayoutVars>
          <dgm:chMax val="0"/>
          <dgm:bulletEnabled val="1"/>
        </dgm:presLayoutVars>
      </dgm:prSet>
      <dgm:spPr/>
      <dgm:t>
        <a:bodyPr/>
        <a:lstStyle/>
        <a:p>
          <a:endParaRPr lang="en-US"/>
        </a:p>
      </dgm:t>
    </dgm:pt>
  </dgm:ptLst>
  <dgm:cxnLst>
    <dgm:cxn modelId="{4525AC4B-5740-4A27-9EEA-B2EBE9F1C88C}" type="presOf" srcId="{08934481-4AE7-435B-9C48-EE5BC76F4631}" destId="{1E6E21E6-F078-48AC-9371-7FB5E5CEDF80}" srcOrd="0" destOrd="0" presId="urn:microsoft.com/office/officeart/2005/8/layout/vList2"/>
    <dgm:cxn modelId="{BEE50771-CD28-441A-9CEA-5699390AA6C0}" type="presOf" srcId="{9E0227D2-EED8-431E-A149-20CAA7C83B94}" destId="{2A89BECD-2F3D-4169-9A95-0AA80643783C}" srcOrd="0" destOrd="0" presId="urn:microsoft.com/office/officeart/2005/8/layout/vList2"/>
    <dgm:cxn modelId="{AF4F885F-97B4-400A-948F-E6F5D80AF92E}" srcId="{9E0227D2-EED8-431E-A149-20CAA7C83B94}" destId="{08934481-4AE7-435B-9C48-EE5BC76F4631}" srcOrd="0" destOrd="0" parTransId="{B2B07C90-110A-43E1-ADE3-FE236525C2AA}" sibTransId="{BA5945F7-D436-4BE0-B1C0-F697AC330A1C}"/>
    <dgm:cxn modelId="{B2112D39-2E59-4C4E-AA6D-D2E0EE88DF4D}" type="presParOf" srcId="{2A89BECD-2F3D-4169-9A95-0AA80643783C}" destId="{1E6E21E6-F078-48AC-9371-7FB5E5CEDF8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56B383C-54C0-4494-9B2B-5403E560BF54}" type="doc">
      <dgm:prSet loTypeId="urn:microsoft.com/office/officeart/2005/8/layout/hProcess9" loCatId="process" qsTypeId="urn:microsoft.com/office/officeart/2005/8/quickstyle/simple5" qsCatId="simple" csTypeId="urn:microsoft.com/office/officeart/2005/8/colors/accent1_2" csCatId="accent1" phldr="1"/>
      <dgm:spPr/>
      <dgm:t>
        <a:bodyPr/>
        <a:lstStyle/>
        <a:p>
          <a:endParaRPr lang="en-US"/>
        </a:p>
      </dgm:t>
    </dgm:pt>
    <dgm:pt modelId="{01C894B8-666F-4B0C-9A2D-0D03B5D15FB0}">
      <dgm:prSet custT="1"/>
      <dgm:spPr>
        <a:solidFill>
          <a:srgbClr val="0A50B6"/>
        </a:solidFill>
      </dgm:spPr>
      <dgm:t>
        <a:bodyPr/>
        <a:lstStyle/>
        <a:p>
          <a:pPr rtl="0"/>
          <a:r>
            <a:rPr lang="en-US" sz="2800" b="1" dirty="0" smtClean="0">
              <a:solidFill>
                <a:schemeClr val="bg1"/>
              </a:solidFill>
            </a:rPr>
            <a:t>Pregnancy related ovarian tumors</a:t>
          </a:r>
        </a:p>
        <a:p>
          <a:pPr rtl="0"/>
          <a:r>
            <a:rPr lang="en-US" sz="2800" b="1" dirty="0" smtClean="0">
              <a:solidFill>
                <a:schemeClr val="bg1"/>
              </a:solidFill>
            </a:rPr>
            <a:t>(Theca lutein </a:t>
          </a:r>
          <a:r>
            <a:rPr lang="en-US" sz="2800" b="1" dirty="0" smtClean="0"/>
            <a:t>cysts )</a:t>
          </a:r>
          <a:endParaRPr lang="fa-IR" sz="2800" dirty="0"/>
        </a:p>
      </dgm:t>
    </dgm:pt>
    <dgm:pt modelId="{5BF719FE-D519-49AA-9EFD-1E6B36C9F249}" type="parTrans" cxnId="{4E9CA546-70A8-4715-BE72-DB0A5888A9D4}">
      <dgm:prSet/>
      <dgm:spPr/>
      <dgm:t>
        <a:bodyPr/>
        <a:lstStyle/>
        <a:p>
          <a:endParaRPr lang="en-US"/>
        </a:p>
      </dgm:t>
    </dgm:pt>
    <dgm:pt modelId="{4DD6BE9D-42D5-4377-9847-07DA7331E632}" type="sibTrans" cxnId="{4E9CA546-70A8-4715-BE72-DB0A5888A9D4}">
      <dgm:prSet/>
      <dgm:spPr/>
      <dgm:t>
        <a:bodyPr/>
        <a:lstStyle/>
        <a:p>
          <a:endParaRPr lang="en-US"/>
        </a:p>
      </dgm:t>
    </dgm:pt>
    <dgm:pt modelId="{2A2BF1BF-9334-4019-B8B8-F84D4146727A}" type="pres">
      <dgm:prSet presAssocID="{C56B383C-54C0-4494-9B2B-5403E560BF54}" presName="CompostProcess" presStyleCnt="0">
        <dgm:presLayoutVars>
          <dgm:dir/>
          <dgm:resizeHandles val="exact"/>
        </dgm:presLayoutVars>
      </dgm:prSet>
      <dgm:spPr/>
      <dgm:t>
        <a:bodyPr/>
        <a:lstStyle/>
        <a:p>
          <a:endParaRPr lang="en-US"/>
        </a:p>
      </dgm:t>
    </dgm:pt>
    <dgm:pt modelId="{42A084FC-7CE4-44B8-85CF-F0A40430647E}" type="pres">
      <dgm:prSet presAssocID="{C56B383C-54C0-4494-9B2B-5403E560BF54}" presName="arrow" presStyleLbl="bgShp" presStyleIdx="0" presStyleCnt="1" custScaleX="116849" custLinFactNeighborX="399" custLinFactNeighborY="1927"/>
      <dgm:spPr>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C92800AA-1E09-4F61-AB79-EBBE552C8569}" type="pres">
      <dgm:prSet presAssocID="{C56B383C-54C0-4494-9B2B-5403E560BF54}" presName="linearProcess" presStyleCnt="0"/>
      <dgm:spPr/>
    </dgm:pt>
    <dgm:pt modelId="{8F8EFA98-AEE4-49B5-B422-9BDC86C4DC24}" type="pres">
      <dgm:prSet presAssocID="{01C894B8-666F-4B0C-9A2D-0D03B5D15FB0}" presName="textNode" presStyleLbl="node1" presStyleIdx="0" presStyleCnt="1" custScaleX="118011" custScaleY="248864">
        <dgm:presLayoutVars>
          <dgm:bulletEnabled val="1"/>
        </dgm:presLayoutVars>
      </dgm:prSet>
      <dgm:spPr/>
      <dgm:t>
        <a:bodyPr/>
        <a:lstStyle/>
        <a:p>
          <a:endParaRPr lang="en-US"/>
        </a:p>
      </dgm:t>
    </dgm:pt>
  </dgm:ptLst>
  <dgm:cxnLst>
    <dgm:cxn modelId="{4E9CA546-70A8-4715-BE72-DB0A5888A9D4}" srcId="{C56B383C-54C0-4494-9B2B-5403E560BF54}" destId="{01C894B8-666F-4B0C-9A2D-0D03B5D15FB0}" srcOrd="0" destOrd="0" parTransId="{5BF719FE-D519-49AA-9EFD-1E6B36C9F249}" sibTransId="{4DD6BE9D-42D5-4377-9847-07DA7331E632}"/>
    <dgm:cxn modelId="{AFBDCDD8-820B-44AD-9BEA-2AD3A1F50894}" type="presOf" srcId="{01C894B8-666F-4B0C-9A2D-0D03B5D15FB0}" destId="{8F8EFA98-AEE4-49B5-B422-9BDC86C4DC24}" srcOrd="0" destOrd="0" presId="urn:microsoft.com/office/officeart/2005/8/layout/hProcess9"/>
    <dgm:cxn modelId="{DF515A6E-3985-4861-B7E4-A54C5A165CE4}" type="presOf" srcId="{C56B383C-54C0-4494-9B2B-5403E560BF54}" destId="{2A2BF1BF-9334-4019-B8B8-F84D4146727A}" srcOrd="0" destOrd="0" presId="urn:microsoft.com/office/officeart/2005/8/layout/hProcess9"/>
    <dgm:cxn modelId="{0DD2DAFA-EA7C-4DA5-BB1A-B08F9786EDB1}" type="presParOf" srcId="{2A2BF1BF-9334-4019-B8B8-F84D4146727A}" destId="{42A084FC-7CE4-44B8-85CF-F0A40430647E}" srcOrd="0" destOrd="0" presId="urn:microsoft.com/office/officeart/2005/8/layout/hProcess9"/>
    <dgm:cxn modelId="{47040753-FD02-401B-B69B-AE5EECF37D80}" type="presParOf" srcId="{2A2BF1BF-9334-4019-B8B8-F84D4146727A}" destId="{C92800AA-1E09-4F61-AB79-EBBE552C8569}" srcOrd="1" destOrd="0" presId="urn:microsoft.com/office/officeart/2005/8/layout/hProcess9"/>
    <dgm:cxn modelId="{B0988AD8-0AF0-430D-947C-20D11E11ACEF}" type="presParOf" srcId="{C92800AA-1E09-4F61-AB79-EBBE552C8569}" destId="{8F8EFA98-AEE4-49B5-B422-9BDC86C4DC24}" srcOrd="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C5FCA10-E71F-4FEC-A544-0D0981DDCF4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DED44CF-5FB3-4A78-B1E4-A019F3CE63D1}">
      <dgm:prSet custT="1"/>
      <dgm:spPr>
        <a:solidFill>
          <a:srgbClr val="0A50B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rtl="0"/>
          <a:r>
            <a:rPr lang="en-US" sz="3600" b="1" dirty="0" smtClean="0"/>
            <a:t>Pregnancy related ovarian tumors</a:t>
          </a:r>
          <a:br>
            <a:rPr lang="en-US" sz="3600" b="1" dirty="0" smtClean="0"/>
          </a:br>
          <a:r>
            <a:rPr lang="en-US" sz="3600" b="1" dirty="0" smtClean="0">
              <a:solidFill>
                <a:srgbClr val="FF0000"/>
              </a:solidFill>
            </a:rPr>
            <a:t>Luteoma:</a:t>
          </a:r>
          <a:endParaRPr lang="fa-IR" sz="3600" dirty="0">
            <a:solidFill>
              <a:srgbClr val="FF0000"/>
            </a:solidFill>
          </a:endParaRPr>
        </a:p>
      </dgm:t>
    </dgm:pt>
    <dgm:pt modelId="{58728370-55BA-4214-8D1A-9D29C1002A4B}" type="parTrans" cxnId="{7B3C0E6B-9E7B-4B06-9344-545E3583FD67}">
      <dgm:prSet/>
      <dgm:spPr/>
      <dgm:t>
        <a:bodyPr/>
        <a:lstStyle/>
        <a:p>
          <a:endParaRPr lang="en-US"/>
        </a:p>
      </dgm:t>
    </dgm:pt>
    <dgm:pt modelId="{0F129D1F-65F3-4114-9CBD-7EE8F2743664}" type="sibTrans" cxnId="{7B3C0E6B-9E7B-4B06-9344-545E3583FD67}">
      <dgm:prSet/>
      <dgm:spPr/>
      <dgm:t>
        <a:bodyPr/>
        <a:lstStyle/>
        <a:p>
          <a:endParaRPr lang="en-US"/>
        </a:p>
      </dgm:t>
    </dgm:pt>
    <dgm:pt modelId="{DF1EF287-7015-4D54-951C-F04F5B4C9C82}" type="pres">
      <dgm:prSet presAssocID="{1C5FCA10-E71F-4FEC-A544-0D0981DDCF47}" presName="linear" presStyleCnt="0">
        <dgm:presLayoutVars>
          <dgm:animLvl val="lvl"/>
          <dgm:resizeHandles val="exact"/>
        </dgm:presLayoutVars>
      </dgm:prSet>
      <dgm:spPr/>
      <dgm:t>
        <a:bodyPr/>
        <a:lstStyle/>
        <a:p>
          <a:endParaRPr lang="en-US"/>
        </a:p>
      </dgm:t>
    </dgm:pt>
    <dgm:pt modelId="{D9605097-2FD8-4DE2-92F1-C0F775203C58}" type="pres">
      <dgm:prSet presAssocID="{7DED44CF-5FB3-4A78-B1E4-A019F3CE63D1}" presName="parentText" presStyleLbl="node1" presStyleIdx="0" presStyleCnt="1">
        <dgm:presLayoutVars>
          <dgm:chMax val="0"/>
          <dgm:bulletEnabled val="1"/>
        </dgm:presLayoutVars>
      </dgm:prSet>
      <dgm:spPr/>
      <dgm:t>
        <a:bodyPr/>
        <a:lstStyle/>
        <a:p>
          <a:endParaRPr lang="en-US"/>
        </a:p>
      </dgm:t>
    </dgm:pt>
  </dgm:ptLst>
  <dgm:cxnLst>
    <dgm:cxn modelId="{7B3C0E6B-9E7B-4B06-9344-545E3583FD67}" srcId="{1C5FCA10-E71F-4FEC-A544-0D0981DDCF47}" destId="{7DED44CF-5FB3-4A78-B1E4-A019F3CE63D1}" srcOrd="0" destOrd="0" parTransId="{58728370-55BA-4214-8D1A-9D29C1002A4B}" sibTransId="{0F129D1F-65F3-4114-9CBD-7EE8F2743664}"/>
    <dgm:cxn modelId="{C1287BF8-AF45-4B30-96A9-4E453E7FE84C}" type="presOf" srcId="{1C5FCA10-E71F-4FEC-A544-0D0981DDCF47}" destId="{DF1EF287-7015-4D54-951C-F04F5B4C9C82}" srcOrd="0" destOrd="0" presId="urn:microsoft.com/office/officeart/2005/8/layout/vList2"/>
    <dgm:cxn modelId="{AF28E1C3-F923-4957-B66D-36E4824897D5}" type="presOf" srcId="{7DED44CF-5FB3-4A78-B1E4-A019F3CE63D1}" destId="{D9605097-2FD8-4DE2-92F1-C0F775203C58}" srcOrd="0" destOrd="0" presId="urn:microsoft.com/office/officeart/2005/8/layout/vList2"/>
    <dgm:cxn modelId="{C4AE5ABF-11DA-49D2-84BF-C9DA6B6CB803}" type="presParOf" srcId="{DF1EF287-7015-4D54-951C-F04F5B4C9C82}" destId="{D9605097-2FD8-4DE2-92F1-C0F775203C5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09FD86F-4A71-467B-AACA-EF71A9C6ADA7}"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213E1F60-76A1-4431-AA60-060E3435F9CD}">
      <dgm:prSet custT="1"/>
      <dgm:spPr>
        <a:solidFill>
          <a:srgbClr val="0A50B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pPr rtl="0"/>
          <a:r>
            <a:rPr lang="en-US" sz="3600" b="1" dirty="0" smtClean="0"/>
            <a:t>Pregnancy related ovarian tumors</a:t>
          </a:r>
          <a:br>
            <a:rPr lang="en-US" sz="3600" b="1" dirty="0" smtClean="0"/>
          </a:br>
          <a:r>
            <a:rPr lang="en-US" sz="3600" b="1" dirty="0" smtClean="0">
              <a:solidFill>
                <a:srgbClr val="FF0000"/>
              </a:solidFill>
            </a:rPr>
            <a:t>Luteoma:</a:t>
          </a:r>
          <a:endParaRPr lang="fa-IR" sz="3600" dirty="0">
            <a:solidFill>
              <a:srgbClr val="FF0000"/>
            </a:solidFill>
          </a:endParaRPr>
        </a:p>
      </dgm:t>
    </dgm:pt>
    <dgm:pt modelId="{BDA09D88-3386-4546-9B58-ED650AF58316}" type="parTrans" cxnId="{3A540E66-C43F-4B0D-B050-B4C7574D8AA1}">
      <dgm:prSet/>
      <dgm:spPr/>
      <dgm:t>
        <a:bodyPr/>
        <a:lstStyle/>
        <a:p>
          <a:endParaRPr lang="en-US"/>
        </a:p>
      </dgm:t>
    </dgm:pt>
    <dgm:pt modelId="{02FF5854-9EBF-403C-AADD-D826A0935674}" type="sibTrans" cxnId="{3A540E66-C43F-4B0D-B050-B4C7574D8AA1}">
      <dgm:prSet/>
      <dgm:spPr/>
      <dgm:t>
        <a:bodyPr/>
        <a:lstStyle/>
        <a:p>
          <a:endParaRPr lang="en-US"/>
        </a:p>
      </dgm:t>
    </dgm:pt>
    <dgm:pt modelId="{4AFDC98B-A795-4E62-ACE8-6958E5044294}" type="pres">
      <dgm:prSet presAssocID="{409FD86F-4A71-467B-AACA-EF71A9C6ADA7}" presName="CompostProcess" presStyleCnt="0">
        <dgm:presLayoutVars>
          <dgm:dir/>
          <dgm:resizeHandles val="exact"/>
        </dgm:presLayoutVars>
      </dgm:prSet>
      <dgm:spPr/>
      <dgm:t>
        <a:bodyPr/>
        <a:lstStyle/>
        <a:p>
          <a:endParaRPr lang="en-US"/>
        </a:p>
      </dgm:t>
    </dgm:pt>
    <dgm:pt modelId="{DA9E06B3-F867-403D-A58B-91E5C6E81580}" type="pres">
      <dgm:prSet presAssocID="{409FD86F-4A71-467B-AACA-EF71A9C6ADA7}" presName="arrow" presStyleLbl="bgShp" presStyleIdx="0" presStyleCnt="1" custScaleX="112659"/>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F56C835A-731D-4B22-8917-5BAF5E1E6B93}" type="pres">
      <dgm:prSet presAssocID="{409FD86F-4A71-467B-AACA-EF71A9C6ADA7}" presName="linearProcess" presStyleCnt="0"/>
      <dgm:spPr/>
    </dgm:pt>
    <dgm:pt modelId="{1D492E73-F47F-4BEF-BA4A-BAA54F8BD4D3}" type="pres">
      <dgm:prSet presAssocID="{213E1F60-76A1-4431-AA60-060E3435F9CD}" presName="textNode" presStyleLbl="node1" presStyleIdx="0" presStyleCnt="1" custScaleX="100780" custScaleY="250000">
        <dgm:presLayoutVars>
          <dgm:bulletEnabled val="1"/>
        </dgm:presLayoutVars>
      </dgm:prSet>
      <dgm:spPr/>
      <dgm:t>
        <a:bodyPr/>
        <a:lstStyle/>
        <a:p>
          <a:endParaRPr lang="en-US"/>
        </a:p>
      </dgm:t>
    </dgm:pt>
  </dgm:ptLst>
  <dgm:cxnLst>
    <dgm:cxn modelId="{0BA3ABDC-073A-4CF9-93AE-814E52441496}" type="presOf" srcId="{213E1F60-76A1-4431-AA60-060E3435F9CD}" destId="{1D492E73-F47F-4BEF-BA4A-BAA54F8BD4D3}" srcOrd="0" destOrd="0" presId="urn:microsoft.com/office/officeart/2005/8/layout/hProcess9"/>
    <dgm:cxn modelId="{3A540E66-C43F-4B0D-B050-B4C7574D8AA1}" srcId="{409FD86F-4A71-467B-AACA-EF71A9C6ADA7}" destId="{213E1F60-76A1-4431-AA60-060E3435F9CD}" srcOrd="0" destOrd="0" parTransId="{BDA09D88-3386-4546-9B58-ED650AF58316}" sibTransId="{02FF5854-9EBF-403C-AADD-D826A0935674}"/>
    <dgm:cxn modelId="{B28AB122-2296-4C2A-BF44-CAAF644C5ECD}" type="presOf" srcId="{409FD86F-4A71-467B-AACA-EF71A9C6ADA7}" destId="{4AFDC98B-A795-4E62-ACE8-6958E5044294}" srcOrd="0" destOrd="0" presId="urn:microsoft.com/office/officeart/2005/8/layout/hProcess9"/>
    <dgm:cxn modelId="{B2689757-8010-45E5-B59A-E4F01D7A71EB}" type="presParOf" srcId="{4AFDC98B-A795-4E62-ACE8-6958E5044294}" destId="{DA9E06B3-F867-403D-A58B-91E5C6E81580}" srcOrd="0" destOrd="0" presId="urn:microsoft.com/office/officeart/2005/8/layout/hProcess9"/>
    <dgm:cxn modelId="{D5FB35D1-A423-42D7-970F-256243919E74}" type="presParOf" srcId="{4AFDC98B-A795-4E62-ACE8-6958E5044294}" destId="{F56C835A-731D-4B22-8917-5BAF5E1E6B93}" srcOrd="1" destOrd="0" presId="urn:microsoft.com/office/officeart/2005/8/layout/hProcess9"/>
    <dgm:cxn modelId="{DD7FF300-512F-4297-B266-964C44DA6690}" type="presParOf" srcId="{F56C835A-731D-4B22-8917-5BAF5E1E6B93}" destId="{1D492E73-F47F-4BEF-BA4A-BAA54F8BD4D3}"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FCA302B-3CAC-499B-9001-EC7AF13F964D}"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2A20BFEE-DB63-4114-B92E-A8353E98C63C}">
      <dgm:prSet custT="1"/>
      <dgm:spPr>
        <a:gradFill flip="none" rotWithShape="0">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dgm:spPr>
      <dgm:t>
        <a:bodyPr/>
        <a:lstStyle/>
        <a:p>
          <a:pPr rtl="0"/>
          <a:r>
            <a:rPr lang="en-US" sz="4400" b="1" dirty="0" smtClean="0">
              <a:solidFill>
                <a:srgbClr val="FFFF00"/>
              </a:solidFill>
            </a:rPr>
            <a:t>Malignant neoplasms </a:t>
          </a:r>
          <a:endParaRPr lang="fa-IR" sz="4400" b="1" dirty="0">
            <a:solidFill>
              <a:srgbClr val="FFFF00"/>
            </a:solidFill>
          </a:endParaRPr>
        </a:p>
      </dgm:t>
    </dgm:pt>
    <dgm:pt modelId="{6CC42EF5-6491-402C-B5A1-B8B262FB7461}" type="parTrans" cxnId="{20D00561-CDA2-4040-9D76-13BB448349E6}">
      <dgm:prSet/>
      <dgm:spPr/>
      <dgm:t>
        <a:bodyPr/>
        <a:lstStyle/>
        <a:p>
          <a:endParaRPr lang="en-US"/>
        </a:p>
      </dgm:t>
    </dgm:pt>
    <dgm:pt modelId="{CAF83353-0B1A-4EB5-BC6F-759A47122215}" type="sibTrans" cxnId="{20D00561-CDA2-4040-9D76-13BB448349E6}">
      <dgm:prSet/>
      <dgm:spPr/>
      <dgm:t>
        <a:bodyPr/>
        <a:lstStyle/>
        <a:p>
          <a:endParaRPr lang="en-US"/>
        </a:p>
      </dgm:t>
    </dgm:pt>
    <dgm:pt modelId="{14D0AE7A-EAC0-4445-8EDB-E9F2C1C8FD96}" type="pres">
      <dgm:prSet presAssocID="{8FCA302B-3CAC-499B-9001-EC7AF13F964D}" presName="CompostProcess" presStyleCnt="0">
        <dgm:presLayoutVars>
          <dgm:dir/>
          <dgm:resizeHandles val="exact"/>
        </dgm:presLayoutVars>
      </dgm:prSet>
      <dgm:spPr/>
      <dgm:t>
        <a:bodyPr/>
        <a:lstStyle/>
        <a:p>
          <a:endParaRPr lang="en-US"/>
        </a:p>
      </dgm:t>
    </dgm:pt>
    <dgm:pt modelId="{1AF43237-6E00-4C65-A380-E026AEFB3827}" type="pres">
      <dgm:prSet presAssocID="{8FCA302B-3CAC-499B-9001-EC7AF13F964D}" presName="arrow" presStyleLbl="bgShp" presStyleIdx="0" presStyleCn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p>
      </dgm:t>
    </dgm:pt>
    <dgm:pt modelId="{2881826A-9D0A-4E7C-8F96-B7D3CD3F11E6}" type="pres">
      <dgm:prSet presAssocID="{8FCA302B-3CAC-499B-9001-EC7AF13F964D}" presName="linearProcess" presStyleCnt="0"/>
      <dgm:spPr/>
    </dgm:pt>
    <dgm:pt modelId="{3C087A31-8ED2-4CDD-AD58-53308EAD57F3}" type="pres">
      <dgm:prSet presAssocID="{2A20BFEE-DB63-4114-B92E-A8353E98C63C}" presName="textNode" presStyleLbl="node1" presStyleIdx="0" presStyleCnt="1" custScaleX="128673" custScaleY="250000">
        <dgm:presLayoutVars>
          <dgm:bulletEnabled val="1"/>
        </dgm:presLayoutVars>
      </dgm:prSet>
      <dgm:spPr/>
      <dgm:t>
        <a:bodyPr/>
        <a:lstStyle/>
        <a:p>
          <a:endParaRPr lang="en-US"/>
        </a:p>
      </dgm:t>
    </dgm:pt>
  </dgm:ptLst>
  <dgm:cxnLst>
    <dgm:cxn modelId="{20D00561-CDA2-4040-9D76-13BB448349E6}" srcId="{8FCA302B-3CAC-499B-9001-EC7AF13F964D}" destId="{2A20BFEE-DB63-4114-B92E-A8353E98C63C}" srcOrd="0" destOrd="0" parTransId="{6CC42EF5-6491-402C-B5A1-B8B262FB7461}" sibTransId="{CAF83353-0B1A-4EB5-BC6F-759A47122215}"/>
    <dgm:cxn modelId="{AB53826B-3C47-4A6B-87C7-305C41AC99F4}" type="presOf" srcId="{8FCA302B-3CAC-499B-9001-EC7AF13F964D}" destId="{14D0AE7A-EAC0-4445-8EDB-E9F2C1C8FD96}" srcOrd="0" destOrd="0" presId="urn:microsoft.com/office/officeart/2005/8/layout/hProcess9"/>
    <dgm:cxn modelId="{520F5FDD-80B5-49FB-801C-41D7F7A0951C}" type="presOf" srcId="{2A20BFEE-DB63-4114-B92E-A8353E98C63C}" destId="{3C087A31-8ED2-4CDD-AD58-53308EAD57F3}" srcOrd="0" destOrd="0" presId="urn:microsoft.com/office/officeart/2005/8/layout/hProcess9"/>
    <dgm:cxn modelId="{8C8C0FF1-24DC-43EF-8A97-FB8912E38669}" type="presParOf" srcId="{14D0AE7A-EAC0-4445-8EDB-E9F2C1C8FD96}" destId="{1AF43237-6E00-4C65-A380-E026AEFB3827}" srcOrd="0" destOrd="0" presId="urn:microsoft.com/office/officeart/2005/8/layout/hProcess9"/>
    <dgm:cxn modelId="{2AA41972-280D-4C8E-99C3-C98810F6EF10}" type="presParOf" srcId="{14D0AE7A-EAC0-4445-8EDB-E9F2C1C8FD96}" destId="{2881826A-9D0A-4E7C-8F96-B7D3CD3F11E6}" srcOrd="1" destOrd="0" presId="urn:microsoft.com/office/officeart/2005/8/layout/hProcess9"/>
    <dgm:cxn modelId="{D3D2008E-E604-40BD-B2EE-28DB221A14FF}" type="presParOf" srcId="{2881826A-9D0A-4E7C-8F96-B7D3CD3F11E6}" destId="{3C087A31-8ED2-4CDD-AD58-53308EAD57F3}"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9B8030-039B-466E-AEF1-5CE8778DADE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B0FF7F9-EA12-4B91-811C-F2D536859AA2}">
      <dgm:prSet/>
      <dgm:spPr>
        <a:gradFill flip="none" rotWithShape="0">
          <a:gsLst>
            <a:gs pos="0">
              <a:srgbClr val="000099">
                <a:shade val="30000"/>
                <a:satMod val="115000"/>
              </a:srgbClr>
            </a:gs>
            <a:gs pos="50000">
              <a:srgbClr val="000099">
                <a:shade val="67500"/>
                <a:satMod val="115000"/>
              </a:srgbClr>
            </a:gs>
            <a:gs pos="100000">
              <a:srgbClr val="000099">
                <a:shade val="100000"/>
                <a:satMod val="115000"/>
              </a:srgb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rtl="0"/>
          <a:r>
            <a:rPr lang="en-US" b="1" dirty="0" smtClean="0"/>
            <a:t>Sayyah Melli Manizheh, MD, MSc, Fellowship of Gyn. Oncology</a:t>
          </a:r>
        </a:p>
        <a:p>
          <a:pPr algn="ctr" rtl="0"/>
          <a:r>
            <a:rPr lang="en-US" b="1" dirty="0" smtClean="0"/>
            <a:t>1399.11.02</a:t>
          </a:r>
          <a:endParaRPr lang="fa-IR" dirty="0"/>
        </a:p>
      </dgm:t>
    </dgm:pt>
    <dgm:pt modelId="{74EA65BD-DF75-4E65-B3E8-09908DFA8A58}" type="parTrans" cxnId="{86D05AE9-CC42-4D2F-AD31-F08B45C3D33E}">
      <dgm:prSet/>
      <dgm:spPr/>
      <dgm:t>
        <a:bodyPr/>
        <a:lstStyle/>
        <a:p>
          <a:endParaRPr lang="en-US"/>
        </a:p>
      </dgm:t>
    </dgm:pt>
    <dgm:pt modelId="{7160A598-A5CC-4722-8A78-8420EEA9B4FE}" type="sibTrans" cxnId="{86D05AE9-CC42-4D2F-AD31-F08B45C3D33E}">
      <dgm:prSet/>
      <dgm:spPr/>
      <dgm:t>
        <a:bodyPr/>
        <a:lstStyle/>
        <a:p>
          <a:endParaRPr lang="en-US"/>
        </a:p>
      </dgm:t>
    </dgm:pt>
    <dgm:pt modelId="{57B36CF4-2E22-439E-8DC5-89348095426E}" type="pres">
      <dgm:prSet presAssocID="{AC9B8030-039B-466E-AEF1-5CE8778DADEB}" presName="linear" presStyleCnt="0">
        <dgm:presLayoutVars>
          <dgm:animLvl val="lvl"/>
          <dgm:resizeHandles val="exact"/>
        </dgm:presLayoutVars>
      </dgm:prSet>
      <dgm:spPr/>
      <dgm:t>
        <a:bodyPr/>
        <a:lstStyle/>
        <a:p>
          <a:endParaRPr lang="en-US"/>
        </a:p>
      </dgm:t>
    </dgm:pt>
    <dgm:pt modelId="{00520296-B1C2-4039-AC56-5F873ACF24A2}" type="pres">
      <dgm:prSet presAssocID="{7B0FF7F9-EA12-4B91-811C-F2D536859AA2}" presName="parentText" presStyleLbl="node1" presStyleIdx="0" presStyleCnt="1">
        <dgm:presLayoutVars>
          <dgm:chMax val="0"/>
          <dgm:bulletEnabled val="1"/>
        </dgm:presLayoutVars>
      </dgm:prSet>
      <dgm:spPr/>
      <dgm:t>
        <a:bodyPr/>
        <a:lstStyle/>
        <a:p>
          <a:endParaRPr lang="en-US"/>
        </a:p>
      </dgm:t>
    </dgm:pt>
  </dgm:ptLst>
  <dgm:cxnLst>
    <dgm:cxn modelId="{86D05AE9-CC42-4D2F-AD31-F08B45C3D33E}" srcId="{AC9B8030-039B-466E-AEF1-5CE8778DADEB}" destId="{7B0FF7F9-EA12-4B91-811C-F2D536859AA2}" srcOrd="0" destOrd="0" parTransId="{74EA65BD-DF75-4E65-B3E8-09908DFA8A58}" sibTransId="{7160A598-A5CC-4722-8A78-8420EEA9B4FE}"/>
    <dgm:cxn modelId="{DE977796-9875-4693-B5AD-FE820FA55931}" type="presOf" srcId="{AC9B8030-039B-466E-AEF1-5CE8778DADEB}" destId="{57B36CF4-2E22-439E-8DC5-89348095426E}" srcOrd="0" destOrd="0" presId="urn:microsoft.com/office/officeart/2005/8/layout/vList2"/>
    <dgm:cxn modelId="{8AADDB96-ADD4-4A6B-911A-541D4CB7447A}" type="presOf" srcId="{7B0FF7F9-EA12-4B91-811C-F2D536859AA2}" destId="{00520296-B1C2-4039-AC56-5F873ACF24A2}" srcOrd="0" destOrd="0" presId="urn:microsoft.com/office/officeart/2005/8/layout/vList2"/>
    <dgm:cxn modelId="{BFEB1B9F-9AD1-4951-BD68-70FE967BD98E}" type="presParOf" srcId="{57B36CF4-2E22-439E-8DC5-89348095426E}" destId="{00520296-B1C2-4039-AC56-5F873ACF24A2}"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6D837E7-9B47-4A01-BC8C-5C1A779EE408}"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29BDF764-ECB3-4BE1-A5D6-1CEA4BBB177B}">
      <dgm:prSet custT="1"/>
      <dgm:spPr>
        <a:solidFill>
          <a:srgbClr val="000099"/>
        </a:solidFill>
      </dgm:spPr>
      <dgm:t>
        <a:bodyPr/>
        <a:lstStyle/>
        <a:p>
          <a:pPr rtl="0"/>
          <a:r>
            <a:rPr lang="en-US" sz="1800" b="1" dirty="0" smtClean="0"/>
            <a:t>Williams: germ cell-sex cord- LMP—epithelial tumors</a:t>
          </a:r>
          <a:endParaRPr lang="fa-IR" sz="1800" dirty="0"/>
        </a:p>
      </dgm:t>
    </dgm:pt>
    <dgm:pt modelId="{5062B85D-D57E-41A2-BF2E-C750EEA68DFD}" type="parTrans" cxnId="{2CA11228-40E9-4B12-9974-4E53B46588B4}">
      <dgm:prSet/>
      <dgm:spPr/>
      <dgm:t>
        <a:bodyPr/>
        <a:lstStyle/>
        <a:p>
          <a:endParaRPr lang="en-US"/>
        </a:p>
      </dgm:t>
    </dgm:pt>
    <dgm:pt modelId="{38435165-3509-4BAF-9149-FBA129C72FAE}" type="sibTrans" cxnId="{2CA11228-40E9-4B12-9974-4E53B46588B4}">
      <dgm:prSet/>
      <dgm:spPr/>
      <dgm:t>
        <a:bodyPr/>
        <a:lstStyle/>
        <a:p>
          <a:endParaRPr lang="en-US"/>
        </a:p>
      </dgm:t>
    </dgm:pt>
    <dgm:pt modelId="{B43C824F-584F-43CB-A113-AB81D0CC1DB4}" type="pres">
      <dgm:prSet presAssocID="{86D837E7-9B47-4A01-BC8C-5C1A779EE408}" presName="CompostProcess" presStyleCnt="0">
        <dgm:presLayoutVars>
          <dgm:dir/>
          <dgm:resizeHandles val="exact"/>
        </dgm:presLayoutVars>
      </dgm:prSet>
      <dgm:spPr/>
      <dgm:t>
        <a:bodyPr/>
        <a:lstStyle/>
        <a:p>
          <a:endParaRPr lang="en-US"/>
        </a:p>
      </dgm:t>
    </dgm:pt>
    <dgm:pt modelId="{F5A70C94-F39F-46D8-98F7-676E0F765309}" type="pres">
      <dgm:prSet presAssocID="{86D837E7-9B47-4A01-BC8C-5C1A779EE408}" presName="arrow" presStyleLbl="bgShp" presStyleIdx="0" presStyleCn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22F4DF8C-BF88-4A0A-A1DF-A015E9633E1C}" type="pres">
      <dgm:prSet presAssocID="{86D837E7-9B47-4A01-BC8C-5C1A779EE408}" presName="linearProcess" presStyleCnt="0"/>
      <dgm:spPr/>
    </dgm:pt>
    <dgm:pt modelId="{EEBAA3F2-23A6-4C02-A75E-2788ABCCE3DE}" type="pres">
      <dgm:prSet presAssocID="{29BDF764-ECB3-4BE1-A5D6-1CEA4BBB177B}" presName="textNode" presStyleLbl="node1" presStyleIdx="0" presStyleCnt="1" custScaleY="250000" custLinFactNeighborX="-8968" custLinFactNeighborY="-38698">
        <dgm:presLayoutVars>
          <dgm:bulletEnabled val="1"/>
        </dgm:presLayoutVars>
      </dgm:prSet>
      <dgm:spPr/>
      <dgm:t>
        <a:bodyPr/>
        <a:lstStyle/>
        <a:p>
          <a:endParaRPr lang="en-US"/>
        </a:p>
      </dgm:t>
    </dgm:pt>
  </dgm:ptLst>
  <dgm:cxnLst>
    <dgm:cxn modelId="{F5B222A6-47A7-4807-9B1E-7D9EEF120392}" type="presOf" srcId="{86D837E7-9B47-4A01-BC8C-5C1A779EE408}" destId="{B43C824F-584F-43CB-A113-AB81D0CC1DB4}" srcOrd="0" destOrd="0" presId="urn:microsoft.com/office/officeart/2005/8/layout/hProcess9"/>
    <dgm:cxn modelId="{2CA11228-40E9-4B12-9974-4E53B46588B4}" srcId="{86D837E7-9B47-4A01-BC8C-5C1A779EE408}" destId="{29BDF764-ECB3-4BE1-A5D6-1CEA4BBB177B}" srcOrd="0" destOrd="0" parTransId="{5062B85D-D57E-41A2-BF2E-C750EEA68DFD}" sibTransId="{38435165-3509-4BAF-9149-FBA129C72FAE}"/>
    <dgm:cxn modelId="{D4AF3649-EB27-4E54-9FEF-85ADCD1902F5}" type="presOf" srcId="{29BDF764-ECB3-4BE1-A5D6-1CEA4BBB177B}" destId="{EEBAA3F2-23A6-4C02-A75E-2788ABCCE3DE}" srcOrd="0" destOrd="0" presId="urn:microsoft.com/office/officeart/2005/8/layout/hProcess9"/>
    <dgm:cxn modelId="{A4684A57-5CBD-4ADC-97E6-6E5D3BF42FBC}" type="presParOf" srcId="{B43C824F-584F-43CB-A113-AB81D0CC1DB4}" destId="{F5A70C94-F39F-46D8-98F7-676E0F765309}" srcOrd="0" destOrd="0" presId="urn:microsoft.com/office/officeart/2005/8/layout/hProcess9"/>
    <dgm:cxn modelId="{AA2A80B2-0C79-414D-9BB2-BB8A34403474}" type="presParOf" srcId="{B43C824F-584F-43CB-A113-AB81D0CC1DB4}" destId="{22F4DF8C-BF88-4A0A-A1DF-A015E9633E1C}" srcOrd="1" destOrd="0" presId="urn:microsoft.com/office/officeart/2005/8/layout/hProcess9"/>
    <dgm:cxn modelId="{2A14962E-932B-45A2-94A1-9EF6BDA64EED}" type="presParOf" srcId="{22F4DF8C-BF88-4A0A-A1DF-A015E9633E1C}" destId="{EEBAA3F2-23A6-4C02-A75E-2788ABCCE3DE}" srcOrd="0"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136C1EE-82A8-4AF1-8961-5A6C93A02651}" type="doc">
      <dgm:prSet loTypeId="urn:microsoft.com/office/officeart/2005/8/layout/target3" loCatId="relationship" qsTypeId="urn:microsoft.com/office/officeart/2005/8/quickstyle/simple2" qsCatId="simple"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1A51A5CC-4CFA-43E9-BEE3-C6CFFC97D25A}">
      <dgm:prSet/>
      <dgm:spPr>
        <a:solidFill>
          <a:srgbClr val="000099">
            <a:alpha val="90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en-US" b="1" dirty="0" smtClean="0">
              <a:solidFill>
                <a:srgbClr val="00FF00"/>
              </a:solidFill>
            </a:rPr>
            <a:t>Germ cell tumors</a:t>
          </a:r>
          <a:endParaRPr lang="fa-IR" dirty="0">
            <a:solidFill>
              <a:srgbClr val="00FF00"/>
            </a:solidFill>
          </a:endParaRPr>
        </a:p>
      </dgm:t>
    </dgm:pt>
    <dgm:pt modelId="{1AAC1567-0ED0-4860-B940-8A2B73AB1ACE}" type="parTrans" cxnId="{B3741B75-D06F-40E3-BDEE-B8D38E3E6329}">
      <dgm:prSet/>
      <dgm:spPr/>
      <dgm:t>
        <a:bodyPr/>
        <a:lstStyle/>
        <a:p>
          <a:endParaRPr lang="en-US"/>
        </a:p>
      </dgm:t>
    </dgm:pt>
    <dgm:pt modelId="{2D6AE472-DB3D-48D8-9838-9F5587E8220C}" type="sibTrans" cxnId="{B3741B75-D06F-40E3-BDEE-B8D38E3E6329}">
      <dgm:prSet/>
      <dgm:spPr/>
      <dgm:t>
        <a:bodyPr/>
        <a:lstStyle/>
        <a:p>
          <a:endParaRPr lang="en-US"/>
        </a:p>
      </dgm:t>
    </dgm:pt>
    <dgm:pt modelId="{C9641176-EEFE-473F-9B18-330BC9A95B83}" type="pres">
      <dgm:prSet presAssocID="{1136C1EE-82A8-4AF1-8961-5A6C93A02651}" presName="Name0" presStyleCnt="0">
        <dgm:presLayoutVars>
          <dgm:chMax val="7"/>
          <dgm:dir/>
          <dgm:animLvl val="lvl"/>
          <dgm:resizeHandles val="exact"/>
        </dgm:presLayoutVars>
      </dgm:prSet>
      <dgm:spPr/>
      <dgm:t>
        <a:bodyPr/>
        <a:lstStyle/>
        <a:p>
          <a:endParaRPr lang="en-US"/>
        </a:p>
      </dgm:t>
    </dgm:pt>
    <dgm:pt modelId="{24E8994F-C4FD-4102-A717-6BF13B0072EE}" type="pres">
      <dgm:prSet presAssocID="{1A51A5CC-4CFA-43E9-BEE3-C6CFFC97D25A}" presName="circle1" presStyleLbl="node1" presStyleIdx="0" presStyleCnt="1" custScaleX="5637"/>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60E11F3D-140A-4F03-B07F-B742AFB5DD56}" type="pres">
      <dgm:prSet presAssocID="{1A51A5CC-4CFA-43E9-BEE3-C6CFFC97D25A}" presName="spac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873F0D4A-22F2-4EEB-8355-6D383FCDA358}" type="pres">
      <dgm:prSet presAssocID="{1A51A5CC-4CFA-43E9-BEE3-C6CFFC97D25A}" presName="rect1" presStyleLbl="alignAcc1" presStyleIdx="0" presStyleCnt="1" custLinFactNeighborX="-1310" custLinFactNeighborY="-37331"/>
      <dgm:spPr/>
      <dgm:t>
        <a:bodyPr/>
        <a:lstStyle/>
        <a:p>
          <a:endParaRPr lang="en-US"/>
        </a:p>
      </dgm:t>
    </dgm:pt>
    <dgm:pt modelId="{3E86B05F-B130-46FF-9050-D3FE7A838E8C}" type="pres">
      <dgm:prSet presAssocID="{1A51A5CC-4CFA-43E9-BEE3-C6CFFC97D25A}" presName="rect1ParTxNoCh" presStyleLbl="alignAcc1" presStyleIdx="0" presStyleCnt="1">
        <dgm:presLayoutVars>
          <dgm:chMax val="1"/>
          <dgm:bulletEnabled val="1"/>
        </dgm:presLayoutVars>
      </dgm:prSet>
      <dgm:spPr/>
      <dgm:t>
        <a:bodyPr/>
        <a:lstStyle/>
        <a:p>
          <a:endParaRPr lang="en-US"/>
        </a:p>
      </dgm:t>
    </dgm:pt>
  </dgm:ptLst>
  <dgm:cxnLst>
    <dgm:cxn modelId="{BEB8688D-23BF-4888-9713-50F20F30AE3B}" type="presOf" srcId="{1A51A5CC-4CFA-43E9-BEE3-C6CFFC97D25A}" destId="{3E86B05F-B130-46FF-9050-D3FE7A838E8C}" srcOrd="1" destOrd="0" presId="urn:microsoft.com/office/officeart/2005/8/layout/target3"/>
    <dgm:cxn modelId="{BC47602F-76D8-413E-AC19-DBD5D78E957C}" type="presOf" srcId="{1A51A5CC-4CFA-43E9-BEE3-C6CFFC97D25A}" destId="{873F0D4A-22F2-4EEB-8355-6D383FCDA358}" srcOrd="0" destOrd="0" presId="urn:microsoft.com/office/officeart/2005/8/layout/target3"/>
    <dgm:cxn modelId="{320F6806-BD8B-4CF4-9C74-A8CA7F3A56D8}" type="presOf" srcId="{1136C1EE-82A8-4AF1-8961-5A6C93A02651}" destId="{C9641176-EEFE-473F-9B18-330BC9A95B83}" srcOrd="0" destOrd="0" presId="urn:microsoft.com/office/officeart/2005/8/layout/target3"/>
    <dgm:cxn modelId="{B3741B75-D06F-40E3-BDEE-B8D38E3E6329}" srcId="{1136C1EE-82A8-4AF1-8961-5A6C93A02651}" destId="{1A51A5CC-4CFA-43E9-BEE3-C6CFFC97D25A}" srcOrd="0" destOrd="0" parTransId="{1AAC1567-0ED0-4860-B940-8A2B73AB1ACE}" sibTransId="{2D6AE472-DB3D-48D8-9838-9F5587E8220C}"/>
    <dgm:cxn modelId="{58509CF2-220E-4872-9309-2F581A73BCED}" type="presParOf" srcId="{C9641176-EEFE-473F-9B18-330BC9A95B83}" destId="{24E8994F-C4FD-4102-A717-6BF13B0072EE}" srcOrd="0" destOrd="0" presId="urn:microsoft.com/office/officeart/2005/8/layout/target3"/>
    <dgm:cxn modelId="{D63E7800-B31C-48F8-9FC3-6C453F6378EE}" type="presParOf" srcId="{C9641176-EEFE-473F-9B18-330BC9A95B83}" destId="{60E11F3D-140A-4F03-B07F-B742AFB5DD56}" srcOrd="1" destOrd="0" presId="urn:microsoft.com/office/officeart/2005/8/layout/target3"/>
    <dgm:cxn modelId="{24020ACF-AB85-413F-B651-D5821398D899}" type="presParOf" srcId="{C9641176-EEFE-473F-9B18-330BC9A95B83}" destId="{873F0D4A-22F2-4EEB-8355-6D383FCDA358}" srcOrd="2" destOrd="0" presId="urn:microsoft.com/office/officeart/2005/8/layout/target3"/>
    <dgm:cxn modelId="{1B99CCED-4928-4E99-9141-B37A80D97E98}" type="presParOf" srcId="{C9641176-EEFE-473F-9B18-330BC9A95B83}" destId="{3E86B05F-B130-46FF-9050-D3FE7A838E8C}" srcOrd="3" destOrd="0" presId="urn:microsoft.com/office/officeart/2005/8/layout/target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1FC8D62-F5D6-4C45-8ED1-195F708FDD1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E240AD2-FB6D-4C61-B803-1B93BAC642A9}">
      <dgm:prSet/>
      <dgm:spPr>
        <a:gradFill flip="none" rotWithShape="0">
          <a:gsLst>
            <a:gs pos="0">
              <a:srgbClr val="000099">
                <a:shade val="30000"/>
                <a:satMod val="115000"/>
              </a:srgbClr>
            </a:gs>
            <a:gs pos="50000">
              <a:srgbClr val="000099">
                <a:shade val="67500"/>
                <a:satMod val="115000"/>
              </a:srgbClr>
            </a:gs>
            <a:gs pos="100000">
              <a:srgbClr val="000099">
                <a:shade val="100000"/>
                <a:satMod val="115000"/>
              </a:srgbClr>
            </a:gs>
          </a:gsLst>
          <a:lin ang="54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rtl="0"/>
          <a:r>
            <a:rPr lang="en-US" b="1" dirty="0" smtClean="0">
              <a:solidFill>
                <a:srgbClr val="FFFF00"/>
              </a:solidFill>
            </a:rPr>
            <a:t>Sex cord-stromal tumors</a:t>
          </a:r>
          <a:endParaRPr lang="fa-IR" dirty="0">
            <a:solidFill>
              <a:srgbClr val="FFFF00"/>
            </a:solidFill>
          </a:endParaRPr>
        </a:p>
      </dgm:t>
    </dgm:pt>
    <dgm:pt modelId="{8C3D6645-4785-44BD-AF50-086FC182640B}" type="parTrans" cxnId="{F6633ED4-3C3F-4E53-B01C-B8BBEA743C28}">
      <dgm:prSet/>
      <dgm:spPr/>
      <dgm:t>
        <a:bodyPr/>
        <a:lstStyle/>
        <a:p>
          <a:endParaRPr lang="en-US"/>
        </a:p>
      </dgm:t>
    </dgm:pt>
    <dgm:pt modelId="{8F0AD3EE-8EF0-47C1-A930-27220E6188AB}" type="sibTrans" cxnId="{F6633ED4-3C3F-4E53-B01C-B8BBEA743C28}">
      <dgm:prSet/>
      <dgm:spPr/>
      <dgm:t>
        <a:bodyPr/>
        <a:lstStyle/>
        <a:p>
          <a:endParaRPr lang="en-US"/>
        </a:p>
      </dgm:t>
    </dgm:pt>
    <dgm:pt modelId="{7934BDBC-E316-4B34-80D6-140B2E809A7D}" type="pres">
      <dgm:prSet presAssocID="{A1FC8D62-F5D6-4C45-8ED1-195F708FDD1F}" presName="linear" presStyleCnt="0">
        <dgm:presLayoutVars>
          <dgm:animLvl val="lvl"/>
          <dgm:resizeHandles val="exact"/>
        </dgm:presLayoutVars>
      </dgm:prSet>
      <dgm:spPr/>
      <dgm:t>
        <a:bodyPr/>
        <a:lstStyle/>
        <a:p>
          <a:endParaRPr lang="en-US"/>
        </a:p>
      </dgm:t>
    </dgm:pt>
    <dgm:pt modelId="{0CEAB114-5729-4079-9842-131806AB4E4F}" type="pres">
      <dgm:prSet presAssocID="{1E240AD2-FB6D-4C61-B803-1B93BAC642A9}" presName="parentText" presStyleLbl="node1" presStyleIdx="0" presStyleCnt="1" custLinFactNeighborY="-17765">
        <dgm:presLayoutVars>
          <dgm:chMax val="0"/>
          <dgm:bulletEnabled val="1"/>
        </dgm:presLayoutVars>
      </dgm:prSet>
      <dgm:spPr/>
      <dgm:t>
        <a:bodyPr/>
        <a:lstStyle/>
        <a:p>
          <a:endParaRPr lang="en-US"/>
        </a:p>
      </dgm:t>
    </dgm:pt>
  </dgm:ptLst>
  <dgm:cxnLst>
    <dgm:cxn modelId="{F6633ED4-3C3F-4E53-B01C-B8BBEA743C28}" srcId="{A1FC8D62-F5D6-4C45-8ED1-195F708FDD1F}" destId="{1E240AD2-FB6D-4C61-B803-1B93BAC642A9}" srcOrd="0" destOrd="0" parTransId="{8C3D6645-4785-44BD-AF50-086FC182640B}" sibTransId="{8F0AD3EE-8EF0-47C1-A930-27220E6188AB}"/>
    <dgm:cxn modelId="{B78C15A1-C6F4-4325-B57E-AD0E973A994F}" type="presOf" srcId="{1E240AD2-FB6D-4C61-B803-1B93BAC642A9}" destId="{0CEAB114-5729-4079-9842-131806AB4E4F}" srcOrd="0" destOrd="0" presId="urn:microsoft.com/office/officeart/2005/8/layout/vList2"/>
    <dgm:cxn modelId="{98341F95-79D1-4FAF-A2EE-D20C70E63CD5}" type="presOf" srcId="{A1FC8D62-F5D6-4C45-8ED1-195F708FDD1F}" destId="{7934BDBC-E316-4B34-80D6-140B2E809A7D}" srcOrd="0" destOrd="0" presId="urn:microsoft.com/office/officeart/2005/8/layout/vList2"/>
    <dgm:cxn modelId="{375D4CB0-8833-481C-A1F0-E894A5335067}" type="presParOf" srcId="{7934BDBC-E316-4B34-80D6-140B2E809A7D}" destId="{0CEAB114-5729-4079-9842-131806AB4E4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D1A2290-228D-453C-A43D-18CD42E8F88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CCC42E4-44BF-4B28-A874-B107D1C47423}">
      <dgm:prSet/>
      <dgm:spPr>
        <a:solidFill>
          <a:srgbClr val="0000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rtl="0"/>
          <a:r>
            <a:rPr lang="en-US" b="1" dirty="0" smtClean="0">
              <a:solidFill>
                <a:srgbClr val="00FF00"/>
              </a:solidFill>
            </a:rPr>
            <a:t>Diagnosis</a:t>
          </a:r>
          <a:r>
            <a:rPr lang="en-US" dirty="0" smtClean="0">
              <a:solidFill>
                <a:srgbClr val="00FF00"/>
              </a:solidFill>
            </a:rPr>
            <a:t> </a:t>
          </a:r>
          <a:endParaRPr lang="fa-IR" dirty="0">
            <a:solidFill>
              <a:srgbClr val="00FF00"/>
            </a:solidFill>
          </a:endParaRPr>
        </a:p>
      </dgm:t>
    </dgm:pt>
    <dgm:pt modelId="{1AEBD901-66EC-4E04-8423-3081F90A2CAB}" type="parTrans" cxnId="{F5D99F5D-040D-486D-A5BF-84E78802C89D}">
      <dgm:prSet/>
      <dgm:spPr/>
      <dgm:t>
        <a:bodyPr/>
        <a:lstStyle/>
        <a:p>
          <a:endParaRPr lang="en-US"/>
        </a:p>
      </dgm:t>
    </dgm:pt>
    <dgm:pt modelId="{C181A134-9899-48F6-B046-3224CB38AA8C}" type="sibTrans" cxnId="{F5D99F5D-040D-486D-A5BF-84E78802C89D}">
      <dgm:prSet/>
      <dgm:spPr/>
      <dgm:t>
        <a:bodyPr/>
        <a:lstStyle/>
        <a:p>
          <a:endParaRPr lang="en-US"/>
        </a:p>
      </dgm:t>
    </dgm:pt>
    <dgm:pt modelId="{AEA4DD62-CE0C-44ED-9B10-84526E734B3C}" type="pres">
      <dgm:prSet presAssocID="{AD1A2290-228D-453C-A43D-18CD42E8F886}" presName="linear" presStyleCnt="0">
        <dgm:presLayoutVars>
          <dgm:animLvl val="lvl"/>
          <dgm:resizeHandles val="exact"/>
        </dgm:presLayoutVars>
      </dgm:prSet>
      <dgm:spPr/>
      <dgm:t>
        <a:bodyPr/>
        <a:lstStyle/>
        <a:p>
          <a:endParaRPr lang="en-US"/>
        </a:p>
      </dgm:t>
    </dgm:pt>
    <dgm:pt modelId="{9D2F744A-2B5E-497E-A234-37264547BDF5}" type="pres">
      <dgm:prSet presAssocID="{DCCC42E4-44BF-4B28-A874-B107D1C47423}" presName="parentText" presStyleLbl="node1" presStyleIdx="0" presStyleCnt="1">
        <dgm:presLayoutVars>
          <dgm:chMax val="0"/>
          <dgm:bulletEnabled val="1"/>
        </dgm:presLayoutVars>
      </dgm:prSet>
      <dgm:spPr/>
      <dgm:t>
        <a:bodyPr/>
        <a:lstStyle/>
        <a:p>
          <a:endParaRPr lang="en-US"/>
        </a:p>
      </dgm:t>
    </dgm:pt>
  </dgm:ptLst>
  <dgm:cxnLst>
    <dgm:cxn modelId="{F5D99F5D-040D-486D-A5BF-84E78802C89D}" srcId="{AD1A2290-228D-453C-A43D-18CD42E8F886}" destId="{DCCC42E4-44BF-4B28-A874-B107D1C47423}" srcOrd="0" destOrd="0" parTransId="{1AEBD901-66EC-4E04-8423-3081F90A2CAB}" sibTransId="{C181A134-9899-48F6-B046-3224CB38AA8C}"/>
    <dgm:cxn modelId="{5B23F2DB-7A92-4D88-A8AC-C346C7F87F3E}" type="presOf" srcId="{AD1A2290-228D-453C-A43D-18CD42E8F886}" destId="{AEA4DD62-CE0C-44ED-9B10-84526E734B3C}" srcOrd="0" destOrd="0" presId="urn:microsoft.com/office/officeart/2005/8/layout/vList2"/>
    <dgm:cxn modelId="{79E9E09A-37FE-49E8-8F25-1A1F8B1B9B92}" type="presOf" srcId="{DCCC42E4-44BF-4B28-A874-B107D1C47423}" destId="{9D2F744A-2B5E-497E-A234-37264547BDF5}" srcOrd="0" destOrd="0" presId="urn:microsoft.com/office/officeart/2005/8/layout/vList2"/>
    <dgm:cxn modelId="{C4C3385E-A347-4134-A856-98152DBE80C0}" type="presParOf" srcId="{AEA4DD62-CE0C-44ED-9B10-84526E734B3C}" destId="{9D2F744A-2B5E-497E-A234-37264547BDF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75E9311-DF19-4538-8B97-CC6CEB83DB5F}"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63E005BF-D8E8-497B-B0B1-AD07A24C9A6C}">
      <dgm:prSet/>
      <dgm:spPr>
        <a:ln w="12700">
          <a:solidFill>
            <a:srgbClr val="00FF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rtl="0"/>
          <a:r>
            <a:rPr lang="en-US" b="1" dirty="0" smtClean="0">
              <a:solidFill>
                <a:srgbClr val="0070C0"/>
              </a:solidFill>
            </a:rPr>
            <a:t>Definitive diagnosis;</a:t>
          </a:r>
        </a:p>
        <a:p>
          <a:pPr algn="ctr" rtl="0"/>
          <a:r>
            <a:rPr lang="en-US" b="0" dirty="0" smtClean="0">
              <a:solidFill>
                <a:srgbClr val="0070C0"/>
              </a:solidFill>
            </a:rPr>
            <a:t>Resection &amp; Path. Examination by a skilled pathologist </a:t>
          </a:r>
          <a:endParaRPr lang="fa-IR" b="0" dirty="0">
            <a:solidFill>
              <a:srgbClr val="0070C0"/>
            </a:solidFill>
          </a:endParaRPr>
        </a:p>
      </dgm:t>
    </dgm:pt>
    <dgm:pt modelId="{368B9B71-190E-414F-A9BA-B99D02F97B73}" type="parTrans" cxnId="{28054EEB-14CC-4897-BBD8-B564004349C2}">
      <dgm:prSet/>
      <dgm:spPr/>
      <dgm:t>
        <a:bodyPr/>
        <a:lstStyle/>
        <a:p>
          <a:endParaRPr lang="en-US"/>
        </a:p>
      </dgm:t>
    </dgm:pt>
    <dgm:pt modelId="{2EA6E8AB-31F0-4DE7-B8E6-EFD0CDCB00DF}" type="sibTrans" cxnId="{28054EEB-14CC-4897-BBD8-B564004349C2}">
      <dgm:prSet/>
      <dgm:spPr/>
      <dgm:t>
        <a:bodyPr/>
        <a:lstStyle/>
        <a:p>
          <a:endParaRPr lang="en-US"/>
        </a:p>
      </dgm:t>
    </dgm:pt>
    <dgm:pt modelId="{DEB6846A-9A8C-4E34-BF9B-7A608ADCA0D2}" type="pres">
      <dgm:prSet presAssocID="{575E9311-DF19-4538-8B97-CC6CEB83DB5F}" presName="linear" presStyleCnt="0">
        <dgm:presLayoutVars>
          <dgm:animLvl val="lvl"/>
          <dgm:resizeHandles val="exact"/>
        </dgm:presLayoutVars>
      </dgm:prSet>
      <dgm:spPr/>
      <dgm:t>
        <a:bodyPr/>
        <a:lstStyle/>
        <a:p>
          <a:endParaRPr lang="en-US"/>
        </a:p>
      </dgm:t>
    </dgm:pt>
    <dgm:pt modelId="{9DA48CAC-DFB4-4113-9DA5-A338C05EDE31}" type="pres">
      <dgm:prSet presAssocID="{63E005BF-D8E8-497B-B0B1-AD07A24C9A6C}" presName="parentText" presStyleLbl="node1" presStyleIdx="0" presStyleCnt="1" custScaleY="85516" custLinFactNeighborY="8170">
        <dgm:presLayoutVars>
          <dgm:chMax val="0"/>
          <dgm:bulletEnabled val="1"/>
        </dgm:presLayoutVars>
      </dgm:prSet>
      <dgm:spPr/>
      <dgm:t>
        <a:bodyPr/>
        <a:lstStyle/>
        <a:p>
          <a:endParaRPr lang="en-US"/>
        </a:p>
      </dgm:t>
    </dgm:pt>
  </dgm:ptLst>
  <dgm:cxnLst>
    <dgm:cxn modelId="{327F0602-2844-475F-A2B9-AFDC33A368B9}" type="presOf" srcId="{63E005BF-D8E8-497B-B0B1-AD07A24C9A6C}" destId="{9DA48CAC-DFB4-4113-9DA5-A338C05EDE31}" srcOrd="0" destOrd="0" presId="urn:microsoft.com/office/officeart/2005/8/layout/vList2"/>
    <dgm:cxn modelId="{28054EEB-14CC-4897-BBD8-B564004349C2}" srcId="{575E9311-DF19-4538-8B97-CC6CEB83DB5F}" destId="{63E005BF-D8E8-497B-B0B1-AD07A24C9A6C}" srcOrd="0" destOrd="0" parTransId="{368B9B71-190E-414F-A9BA-B99D02F97B73}" sibTransId="{2EA6E8AB-31F0-4DE7-B8E6-EFD0CDCB00DF}"/>
    <dgm:cxn modelId="{6D6129FB-592C-4EB2-934B-F47290D6574C}" type="presOf" srcId="{575E9311-DF19-4538-8B97-CC6CEB83DB5F}" destId="{DEB6846A-9A8C-4E34-BF9B-7A608ADCA0D2}" srcOrd="0" destOrd="0" presId="urn:microsoft.com/office/officeart/2005/8/layout/vList2"/>
    <dgm:cxn modelId="{06285057-4898-468A-9B2C-807F54C06C21}" type="presParOf" srcId="{DEB6846A-9A8C-4E34-BF9B-7A608ADCA0D2}" destId="{9DA48CAC-DFB4-4113-9DA5-A338C05EDE31}"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D1A2290-228D-453C-A43D-18CD42E8F88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CCC42E4-44BF-4B28-A874-B107D1C47423}">
      <dgm:prSet/>
      <dgm:spPr>
        <a:solidFill>
          <a:srgbClr val="0000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rtl="0"/>
          <a:r>
            <a:rPr lang="en-US" b="1" dirty="0" smtClean="0">
              <a:solidFill>
                <a:srgbClr val="00FF00"/>
              </a:solidFill>
            </a:rPr>
            <a:t>Diagnosis</a:t>
          </a:r>
          <a:r>
            <a:rPr lang="en-US" dirty="0" smtClean="0">
              <a:solidFill>
                <a:srgbClr val="00FF00"/>
              </a:solidFill>
            </a:rPr>
            <a:t> </a:t>
          </a:r>
          <a:endParaRPr lang="fa-IR" dirty="0">
            <a:solidFill>
              <a:srgbClr val="00FF00"/>
            </a:solidFill>
          </a:endParaRPr>
        </a:p>
      </dgm:t>
    </dgm:pt>
    <dgm:pt modelId="{1AEBD901-66EC-4E04-8423-3081F90A2CAB}" type="parTrans" cxnId="{F5D99F5D-040D-486D-A5BF-84E78802C89D}">
      <dgm:prSet/>
      <dgm:spPr/>
      <dgm:t>
        <a:bodyPr/>
        <a:lstStyle/>
        <a:p>
          <a:endParaRPr lang="en-US"/>
        </a:p>
      </dgm:t>
    </dgm:pt>
    <dgm:pt modelId="{C181A134-9899-48F6-B046-3224CB38AA8C}" type="sibTrans" cxnId="{F5D99F5D-040D-486D-A5BF-84E78802C89D}">
      <dgm:prSet/>
      <dgm:spPr/>
      <dgm:t>
        <a:bodyPr/>
        <a:lstStyle/>
        <a:p>
          <a:endParaRPr lang="en-US"/>
        </a:p>
      </dgm:t>
    </dgm:pt>
    <dgm:pt modelId="{AEA4DD62-CE0C-44ED-9B10-84526E734B3C}" type="pres">
      <dgm:prSet presAssocID="{AD1A2290-228D-453C-A43D-18CD42E8F886}" presName="linear" presStyleCnt="0">
        <dgm:presLayoutVars>
          <dgm:animLvl val="lvl"/>
          <dgm:resizeHandles val="exact"/>
        </dgm:presLayoutVars>
      </dgm:prSet>
      <dgm:spPr/>
      <dgm:t>
        <a:bodyPr/>
        <a:lstStyle/>
        <a:p>
          <a:endParaRPr lang="en-US"/>
        </a:p>
      </dgm:t>
    </dgm:pt>
    <dgm:pt modelId="{9D2F744A-2B5E-497E-A234-37264547BDF5}" type="pres">
      <dgm:prSet presAssocID="{DCCC42E4-44BF-4B28-A874-B107D1C47423}" presName="parentText" presStyleLbl="node1" presStyleIdx="0" presStyleCnt="1">
        <dgm:presLayoutVars>
          <dgm:chMax val="0"/>
          <dgm:bulletEnabled val="1"/>
        </dgm:presLayoutVars>
      </dgm:prSet>
      <dgm:spPr/>
      <dgm:t>
        <a:bodyPr/>
        <a:lstStyle/>
        <a:p>
          <a:endParaRPr lang="en-US"/>
        </a:p>
      </dgm:t>
    </dgm:pt>
  </dgm:ptLst>
  <dgm:cxnLst>
    <dgm:cxn modelId="{F5D99F5D-040D-486D-A5BF-84E78802C89D}" srcId="{AD1A2290-228D-453C-A43D-18CD42E8F886}" destId="{DCCC42E4-44BF-4B28-A874-B107D1C47423}" srcOrd="0" destOrd="0" parTransId="{1AEBD901-66EC-4E04-8423-3081F90A2CAB}" sibTransId="{C181A134-9899-48F6-B046-3224CB38AA8C}"/>
    <dgm:cxn modelId="{5B23F2DB-7A92-4D88-A8AC-C346C7F87F3E}" type="presOf" srcId="{AD1A2290-228D-453C-A43D-18CD42E8F886}" destId="{AEA4DD62-CE0C-44ED-9B10-84526E734B3C}" srcOrd="0" destOrd="0" presId="urn:microsoft.com/office/officeart/2005/8/layout/vList2"/>
    <dgm:cxn modelId="{79E9E09A-37FE-49E8-8F25-1A1F8B1B9B92}" type="presOf" srcId="{DCCC42E4-44BF-4B28-A874-B107D1C47423}" destId="{9D2F744A-2B5E-497E-A234-37264547BDF5}" srcOrd="0" destOrd="0" presId="urn:microsoft.com/office/officeart/2005/8/layout/vList2"/>
    <dgm:cxn modelId="{C4C3385E-A347-4134-A856-98152DBE80C0}" type="presParOf" srcId="{AEA4DD62-CE0C-44ED-9B10-84526E734B3C}" destId="{9D2F744A-2B5E-497E-A234-37264547BDF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31BB56F-6DE6-4A0F-8B8C-9CED1FDAA634}" type="doc">
      <dgm:prSet loTypeId="urn:microsoft.com/office/officeart/2005/8/layout/hProcess9" loCatId="process" qsTypeId="urn:microsoft.com/office/officeart/2005/8/quickstyle/simple4" qsCatId="simple" csTypeId="urn:microsoft.com/office/officeart/2005/8/colors/accent1_2" csCatId="accent1" phldr="1"/>
      <dgm:spPr/>
      <dgm:t>
        <a:bodyPr/>
        <a:lstStyle/>
        <a:p>
          <a:endParaRPr lang="en-US"/>
        </a:p>
      </dgm:t>
    </dgm:pt>
    <dgm:pt modelId="{D8860E15-B858-4DDE-B976-9CD98FDE2213}">
      <dgm:prSet custT="1"/>
      <dgm:spPr>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sz="1800" b="1" dirty="0" smtClean="0"/>
            <a:t>&lt;</a:t>
          </a:r>
          <a:r>
            <a:rPr lang="en-US" sz="2400" b="1" dirty="0" smtClean="0"/>
            <a:t>5 percent of cases and can lead to preterm delivery </a:t>
          </a:r>
          <a:endParaRPr lang="fa-IR" sz="2400" dirty="0"/>
        </a:p>
      </dgm:t>
    </dgm:pt>
    <dgm:pt modelId="{5FAEB3AA-F214-41FF-ADC6-9C12B361FE00}" type="parTrans" cxnId="{9B949A97-FD6B-4936-AB8E-6B0FEF6947FA}">
      <dgm:prSet/>
      <dgm:spPr/>
      <dgm:t>
        <a:bodyPr/>
        <a:lstStyle/>
        <a:p>
          <a:endParaRPr lang="en-US"/>
        </a:p>
      </dgm:t>
    </dgm:pt>
    <dgm:pt modelId="{EB948361-1309-4DFD-A519-4548B718BC23}" type="sibTrans" cxnId="{9B949A97-FD6B-4936-AB8E-6B0FEF6947FA}">
      <dgm:prSet/>
      <dgm:spPr/>
      <dgm:t>
        <a:bodyPr/>
        <a:lstStyle/>
        <a:p>
          <a:endParaRPr lang="en-US"/>
        </a:p>
      </dgm:t>
    </dgm:pt>
    <dgm:pt modelId="{F3AB8D12-79F2-4FF4-8BFF-C130F79F6626}" type="pres">
      <dgm:prSet presAssocID="{F31BB56F-6DE6-4A0F-8B8C-9CED1FDAA634}" presName="CompostProcess" presStyleCnt="0">
        <dgm:presLayoutVars>
          <dgm:dir/>
          <dgm:resizeHandles val="exact"/>
        </dgm:presLayoutVars>
      </dgm:prSet>
      <dgm:spPr/>
      <dgm:t>
        <a:bodyPr/>
        <a:lstStyle/>
        <a:p>
          <a:endParaRPr lang="en-US"/>
        </a:p>
      </dgm:t>
    </dgm:pt>
    <dgm:pt modelId="{E78F9670-EE62-4F9B-A7EF-FC2527A52BBB}" type="pres">
      <dgm:prSet presAssocID="{F31BB56F-6DE6-4A0F-8B8C-9CED1FDAA634}" presName="arrow" presStyleLbl="bgShp" presStyleIdx="0" presStyleCnt="1" custScaleX="117647"/>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E9679263-7B49-4E06-BF2C-597C1B18965E}" type="pres">
      <dgm:prSet presAssocID="{F31BB56F-6DE6-4A0F-8B8C-9CED1FDAA634}" presName="linearProcess" presStyleCnt="0"/>
      <dgm:spPr/>
    </dgm:pt>
    <dgm:pt modelId="{0512AF1A-CBD4-45FD-A9A3-F2AD27ECCE87}" type="pres">
      <dgm:prSet presAssocID="{D8860E15-B858-4DDE-B976-9CD98FDE2213}" presName="textNode" presStyleLbl="node1" presStyleIdx="0" presStyleCnt="1" custScaleY="250000">
        <dgm:presLayoutVars>
          <dgm:bulletEnabled val="1"/>
        </dgm:presLayoutVars>
      </dgm:prSet>
      <dgm:spPr/>
      <dgm:t>
        <a:bodyPr/>
        <a:lstStyle/>
        <a:p>
          <a:endParaRPr lang="en-US"/>
        </a:p>
      </dgm:t>
    </dgm:pt>
  </dgm:ptLst>
  <dgm:cxnLst>
    <dgm:cxn modelId="{9B949A97-FD6B-4936-AB8E-6B0FEF6947FA}" srcId="{F31BB56F-6DE6-4A0F-8B8C-9CED1FDAA634}" destId="{D8860E15-B858-4DDE-B976-9CD98FDE2213}" srcOrd="0" destOrd="0" parTransId="{5FAEB3AA-F214-41FF-ADC6-9C12B361FE00}" sibTransId="{EB948361-1309-4DFD-A519-4548B718BC23}"/>
    <dgm:cxn modelId="{ECA4A1C3-7C4A-43F5-A8B1-B02ECB99DA91}" type="presOf" srcId="{F31BB56F-6DE6-4A0F-8B8C-9CED1FDAA634}" destId="{F3AB8D12-79F2-4FF4-8BFF-C130F79F6626}" srcOrd="0" destOrd="0" presId="urn:microsoft.com/office/officeart/2005/8/layout/hProcess9"/>
    <dgm:cxn modelId="{55CAF82B-C43A-48D1-AE64-EDE99D74794F}" type="presOf" srcId="{D8860E15-B858-4DDE-B976-9CD98FDE2213}" destId="{0512AF1A-CBD4-45FD-A9A3-F2AD27ECCE87}" srcOrd="0" destOrd="0" presId="urn:microsoft.com/office/officeart/2005/8/layout/hProcess9"/>
    <dgm:cxn modelId="{ADCECA96-A9CA-4647-BD9E-1D22304AC969}" type="presParOf" srcId="{F3AB8D12-79F2-4FF4-8BFF-C130F79F6626}" destId="{E78F9670-EE62-4F9B-A7EF-FC2527A52BBB}" srcOrd="0" destOrd="0" presId="urn:microsoft.com/office/officeart/2005/8/layout/hProcess9"/>
    <dgm:cxn modelId="{FDF4FCC8-36EA-499F-8DEE-025BC9813FC3}" type="presParOf" srcId="{F3AB8D12-79F2-4FF4-8BFF-C130F79F6626}" destId="{E9679263-7B49-4E06-BF2C-597C1B18965E}" srcOrd="1" destOrd="0" presId="urn:microsoft.com/office/officeart/2005/8/layout/hProcess9"/>
    <dgm:cxn modelId="{4EFB464E-3A54-4099-8C0D-34428DE62204}" type="presParOf" srcId="{E9679263-7B49-4E06-BF2C-597C1B18965E}" destId="{0512AF1A-CBD4-45FD-A9A3-F2AD27ECCE87}"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829F6B8-68B1-400F-A2F9-93F6CE0725E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9E9F84-252E-4636-97BA-BE6843C322A5}">
      <dgm:prSet custT="1"/>
      <dgm:spPr>
        <a:solidFill>
          <a:srgbClr val="0070C0"/>
        </a:solidFill>
      </dgm:spPr>
      <dgm:t>
        <a:bodyPr/>
        <a:lstStyle/>
        <a:p>
          <a:pPr algn="ctr" rtl="0"/>
          <a:r>
            <a:rPr lang="en-US" sz="1800" b="1" dirty="0" smtClean="0"/>
            <a:t>For any ovarian mass, if the diagnosis is uncertain, further evaluation is required.</a:t>
          </a:r>
          <a:endParaRPr lang="fa-IR" sz="1800" dirty="0"/>
        </a:p>
      </dgm:t>
    </dgm:pt>
    <dgm:pt modelId="{FE1A4FED-3BA6-4062-B670-1D094592D475}" type="parTrans" cxnId="{4A781881-5DB7-453E-A9E4-356608F64EAB}">
      <dgm:prSet/>
      <dgm:spPr/>
      <dgm:t>
        <a:bodyPr/>
        <a:lstStyle/>
        <a:p>
          <a:endParaRPr lang="en-US"/>
        </a:p>
      </dgm:t>
    </dgm:pt>
    <dgm:pt modelId="{0BFB6624-98FC-4AEE-B54A-1D6861FCD8CA}" type="sibTrans" cxnId="{4A781881-5DB7-453E-A9E4-356608F64EAB}">
      <dgm:prSet/>
      <dgm:spPr/>
      <dgm:t>
        <a:bodyPr/>
        <a:lstStyle/>
        <a:p>
          <a:endParaRPr lang="en-US"/>
        </a:p>
      </dgm:t>
    </dgm:pt>
    <dgm:pt modelId="{312CFEA7-F766-449F-832D-7AE03FB5B0FC}" type="pres">
      <dgm:prSet presAssocID="{0829F6B8-68B1-400F-A2F9-93F6CE0725E2}" presName="linear" presStyleCnt="0">
        <dgm:presLayoutVars>
          <dgm:animLvl val="lvl"/>
          <dgm:resizeHandles val="exact"/>
        </dgm:presLayoutVars>
      </dgm:prSet>
      <dgm:spPr/>
      <dgm:t>
        <a:bodyPr/>
        <a:lstStyle/>
        <a:p>
          <a:endParaRPr lang="en-US"/>
        </a:p>
      </dgm:t>
    </dgm:pt>
    <dgm:pt modelId="{3B6A7B93-67AA-4F8B-8650-BD3C5DA6DC2D}" type="pres">
      <dgm:prSet presAssocID="{E49E9F84-252E-4636-97BA-BE6843C322A5}" presName="parentText" presStyleLbl="node1" presStyleIdx="0" presStyleCnt="1">
        <dgm:presLayoutVars>
          <dgm:chMax val="0"/>
          <dgm:bulletEnabled val="1"/>
        </dgm:presLayoutVars>
      </dgm:prSet>
      <dgm:spPr/>
      <dgm:t>
        <a:bodyPr/>
        <a:lstStyle/>
        <a:p>
          <a:endParaRPr lang="en-US"/>
        </a:p>
      </dgm:t>
    </dgm:pt>
  </dgm:ptLst>
  <dgm:cxnLst>
    <dgm:cxn modelId="{4A781881-5DB7-453E-A9E4-356608F64EAB}" srcId="{0829F6B8-68B1-400F-A2F9-93F6CE0725E2}" destId="{E49E9F84-252E-4636-97BA-BE6843C322A5}" srcOrd="0" destOrd="0" parTransId="{FE1A4FED-3BA6-4062-B670-1D094592D475}" sibTransId="{0BFB6624-98FC-4AEE-B54A-1D6861FCD8CA}"/>
    <dgm:cxn modelId="{EC004387-DB7D-4ABA-A0A5-2DDC2158752A}" type="presOf" srcId="{E49E9F84-252E-4636-97BA-BE6843C322A5}" destId="{3B6A7B93-67AA-4F8B-8650-BD3C5DA6DC2D}" srcOrd="0" destOrd="0" presId="urn:microsoft.com/office/officeart/2005/8/layout/vList2"/>
    <dgm:cxn modelId="{282C92DF-5218-42DA-9F69-D94AD80172EB}" type="presOf" srcId="{0829F6B8-68B1-400F-A2F9-93F6CE0725E2}" destId="{312CFEA7-F766-449F-832D-7AE03FB5B0FC}" srcOrd="0" destOrd="0" presId="urn:microsoft.com/office/officeart/2005/8/layout/vList2"/>
    <dgm:cxn modelId="{1C49DE97-146B-4CEF-A670-80A2439A59DA}" type="presParOf" srcId="{312CFEA7-F766-449F-832D-7AE03FB5B0FC}" destId="{3B6A7B93-67AA-4F8B-8650-BD3C5DA6DC2D}"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0E0B1DA3-F16D-4DB8-A7D5-63D914DBB266}" type="doc">
      <dgm:prSet loTypeId="urn:microsoft.com/office/officeart/2005/8/layout/hList7" loCatId="list" qsTypeId="urn:microsoft.com/office/officeart/2005/8/quickstyle/simple4" qsCatId="simple" csTypeId="urn:microsoft.com/office/officeart/2005/8/colors/colorful5" csCatId="colorful" phldr="1"/>
      <dgm:spPr/>
      <dgm:t>
        <a:bodyPr/>
        <a:lstStyle/>
        <a:p>
          <a:endParaRPr lang="en-US"/>
        </a:p>
      </dgm:t>
    </dgm:pt>
    <dgm:pt modelId="{3C8AD65C-8C43-43D8-AD60-A3A03AB592A4}">
      <dgm:prSet custT="1"/>
      <dgm:spPr>
        <a:solidFill>
          <a:schemeClr val="accent5">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en-US" sz="4800" b="1" dirty="0" smtClean="0">
              <a:solidFill>
                <a:srgbClr val="0070C0"/>
              </a:solidFill>
            </a:rPr>
            <a:t>Timing</a:t>
          </a:r>
          <a:endParaRPr lang="fa-IR" sz="4800" dirty="0">
            <a:solidFill>
              <a:srgbClr val="0070C0"/>
            </a:solidFill>
          </a:endParaRPr>
        </a:p>
      </dgm:t>
    </dgm:pt>
    <dgm:pt modelId="{7AD1F615-6659-405A-8245-2F211A0B313B}" type="parTrans" cxnId="{DFDDA5D6-71B2-4768-A4EF-22F989F71384}">
      <dgm:prSet/>
      <dgm:spPr/>
      <dgm:t>
        <a:bodyPr/>
        <a:lstStyle/>
        <a:p>
          <a:endParaRPr lang="en-US"/>
        </a:p>
      </dgm:t>
    </dgm:pt>
    <dgm:pt modelId="{CE7CB888-6EC2-43FB-BAF0-8BB0CF78903A}" type="sibTrans" cxnId="{DFDDA5D6-71B2-4768-A4EF-22F989F71384}">
      <dgm:prSet/>
      <dgm:spPr/>
      <dgm:t>
        <a:bodyPr/>
        <a:lstStyle/>
        <a:p>
          <a:endParaRPr lang="en-US"/>
        </a:p>
      </dgm:t>
    </dgm:pt>
    <dgm:pt modelId="{16D10D67-D539-4DE9-8F05-C689C1351EB0}" type="pres">
      <dgm:prSet presAssocID="{0E0B1DA3-F16D-4DB8-A7D5-63D914DBB266}" presName="Name0" presStyleCnt="0">
        <dgm:presLayoutVars>
          <dgm:dir/>
          <dgm:resizeHandles val="exact"/>
        </dgm:presLayoutVars>
      </dgm:prSet>
      <dgm:spPr/>
      <dgm:t>
        <a:bodyPr/>
        <a:lstStyle/>
        <a:p>
          <a:endParaRPr lang="en-US"/>
        </a:p>
      </dgm:t>
    </dgm:pt>
    <dgm:pt modelId="{41896CB7-36D7-4C3E-8664-35DBE6D90632}" type="pres">
      <dgm:prSet presAssocID="{0E0B1DA3-F16D-4DB8-A7D5-63D914DBB266}" presName="fgShape" presStyleLbl="fgShp" presStyleIdx="0" presStyleCnt="1"/>
      <dgm:spPr/>
    </dgm:pt>
    <dgm:pt modelId="{636AB6B5-5CF5-4615-BEC3-C388910B6C1C}" type="pres">
      <dgm:prSet presAssocID="{0E0B1DA3-F16D-4DB8-A7D5-63D914DBB266}" presName="linComp" presStyleCnt="0"/>
      <dgm:spPr/>
    </dgm:pt>
    <dgm:pt modelId="{B1456B07-8346-4849-8AAF-442D8C024065}" type="pres">
      <dgm:prSet presAssocID="{3C8AD65C-8C43-43D8-AD60-A3A03AB592A4}" presName="compNode" presStyleCnt="0"/>
      <dgm:spPr/>
    </dgm:pt>
    <dgm:pt modelId="{E7780EB7-6566-4325-901F-8010583F7FB4}" type="pres">
      <dgm:prSet presAssocID="{3C8AD65C-8C43-43D8-AD60-A3A03AB592A4}" presName="bkgdShape" presStyleLbl="node1" presStyleIdx="0" presStyleCnt="1" custLinFactNeighborY="896"/>
      <dgm:spPr/>
      <dgm:t>
        <a:bodyPr/>
        <a:lstStyle/>
        <a:p>
          <a:endParaRPr lang="en-US"/>
        </a:p>
      </dgm:t>
    </dgm:pt>
    <dgm:pt modelId="{824523A5-33F5-46D6-862E-C0F395229D30}" type="pres">
      <dgm:prSet presAssocID="{3C8AD65C-8C43-43D8-AD60-A3A03AB592A4}" presName="nodeTx" presStyleLbl="node1" presStyleIdx="0" presStyleCnt="1">
        <dgm:presLayoutVars>
          <dgm:bulletEnabled val="1"/>
        </dgm:presLayoutVars>
      </dgm:prSet>
      <dgm:spPr/>
      <dgm:t>
        <a:bodyPr/>
        <a:lstStyle/>
        <a:p>
          <a:endParaRPr lang="en-US"/>
        </a:p>
      </dgm:t>
    </dgm:pt>
    <dgm:pt modelId="{50B615AA-CF96-470B-9D80-C057A1D42E58}" type="pres">
      <dgm:prSet presAssocID="{3C8AD65C-8C43-43D8-AD60-A3A03AB592A4}" presName="invisiNode" presStyleLbl="node1" presStyleIdx="0" presStyleCnt="1"/>
      <dgm:spPr/>
    </dgm:pt>
    <dgm:pt modelId="{0DBFB3DE-EDE0-4CE7-93EE-C0824903A67F}" type="pres">
      <dgm:prSet presAssocID="{3C8AD65C-8C43-43D8-AD60-A3A03AB592A4}" presName="imagNode"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8000" b="-28000"/>
          </a:stretch>
        </a:blipFill>
      </dgm:spPr>
      <dgm:t>
        <a:bodyPr/>
        <a:lstStyle/>
        <a:p>
          <a:endParaRPr lang="en-US"/>
        </a:p>
      </dgm:t>
    </dgm:pt>
  </dgm:ptLst>
  <dgm:cxnLst>
    <dgm:cxn modelId="{6DF10AA8-F5FB-4D6B-A49C-D9C6ACB2CE97}" type="presOf" srcId="{3C8AD65C-8C43-43D8-AD60-A3A03AB592A4}" destId="{824523A5-33F5-46D6-862E-C0F395229D30}" srcOrd="1" destOrd="0" presId="urn:microsoft.com/office/officeart/2005/8/layout/hList7"/>
    <dgm:cxn modelId="{DFDDA5D6-71B2-4768-A4EF-22F989F71384}" srcId="{0E0B1DA3-F16D-4DB8-A7D5-63D914DBB266}" destId="{3C8AD65C-8C43-43D8-AD60-A3A03AB592A4}" srcOrd="0" destOrd="0" parTransId="{7AD1F615-6659-405A-8245-2F211A0B313B}" sibTransId="{CE7CB888-6EC2-43FB-BAF0-8BB0CF78903A}"/>
    <dgm:cxn modelId="{73ADD530-5655-4BB3-B9F6-FD66648100B8}" type="presOf" srcId="{3C8AD65C-8C43-43D8-AD60-A3A03AB592A4}" destId="{E7780EB7-6566-4325-901F-8010583F7FB4}" srcOrd="0" destOrd="0" presId="urn:microsoft.com/office/officeart/2005/8/layout/hList7"/>
    <dgm:cxn modelId="{FBB7D26E-0884-4A52-94D0-75F86CF65982}" type="presOf" srcId="{0E0B1DA3-F16D-4DB8-A7D5-63D914DBB266}" destId="{16D10D67-D539-4DE9-8F05-C689C1351EB0}" srcOrd="0" destOrd="0" presId="urn:microsoft.com/office/officeart/2005/8/layout/hList7"/>
    <dgm:cxn modelId="{DAA52A27-87E7-4D93-AE71-31EB409A9B01}" type="presParOf" srcId="{16D10D67-D539-4DE9-8F05-C689C1351EB0}" destId="{41896CB7-36D7-4C3E-8664-35DBE6D90632}" srcOrd="0" destOrd="0" presId="urn:microsoft.com/office/officeart/2005/8/layout/hList7"/>
    <dgm:cxn modelId="{B4C2CB98-32CB-4683-A65D-4FD590899E3A}" type="presParOf" srcId="{16D10D67-D539-4DE9-8F05-C689C1351EB0}" destId="{636AB6B5-5CF5-4615-BEC3-C388910B6C1C}" srcOrd="1" destOrd="0" presId="urn:microsoft.com/office/officeart/2005/8/layout/hList7"/>
    <dgm:cxn modelId="{7D71D018-73F8-4284-80A4-DA5ADFF471A8}" type="presParOf" srcId="{636AB6B5-5CF5-4615-BEC3-C388910B6C1C}" destId="{B1456B07-8346-4849-8AAF-442D8C024065}" srcOrd="0" destOrd="0" presId="urn:microsoft.com/office/officeart/2005/8/layout/hList7"/>
    <dgm:cxn modelId="{DBFDD9FB-CA28-4AE0-BF0D-0E4F7B569781}" type="presParOf" srcId="{B1456B07-8346-4849-8AAF-442D8C024065}" destId="{E7780EB7-6566-4325-901F-8010583F7FB4}" srcOrd="0" destOrd="0" presId="urn:microsoft.com/office/officeart/2005/8/layout/hList7"/>
    <dgm:cxn modelId="{CB133274-DA21-4929-83FD-AEED6385EBC6}" type="presParOf" srcId="{B1456B07-8346-4849-8AAF-442D8C024065}" destId="{824523A5-33F5-46D6-862E-C0F395229D30}" srcOrd="1" destOrd="0" presId="urn:microsoft.com/office/officeart/2005/8/layout/hList7"/>
    <dgm:cxn modelId="{0C437243-0101-42AC-918F-4323C4456B96}" type="presParOf" srcId="{B1456B07-8346-4849-8AAF-442D8C024065}" destId="{50B615AA-CF96-470B-9D80-C057A1D42E58}" srcOrd="2" destOrd="0" presId="urn:microsoft.com/office/officeart/2005/8/layout/hList7"/>
    <dgm:cxn modelId="{77D57560-C486-4D28-AAA4-130FA4A2547A}" type="presParOf" srcId="{B1456B07-8346-4849-8AAF-442D8C024065}" destId="{0DBFB3DE-EDE0-4CE7-93EE-C0824903A67F}"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DBF8F7F-B1F3-49DB-80E0-CE19FB7C6BD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282F0EA-41A7-4BA0-A241-8BEB4DE2956E}">
      <dgm:prSet custT="1"/>
      <dgm:spPr>
        <a:gradFill flip="none" rotWithShape="0">
          <a:gsLst>
            <a:gs pos="0">
              <a:srgbClr val="000099">
                <a:shade val="30000"/>
                <a:satMod val="115000"/>
              </a:srgbClr>
            </a:gs>
            <a:gs pos="50000">
              <a:srgbClr val="000099">
                <a:shade val="67500"/>
                <a:satMod val="115000"/>
              </a:srgbClr>
            </a:gs>
            <a:gs pos="100000">
              <a:srgbClr val="000099">
                <a:shade val="100000"/>
                <a:satMod val="115000"/>
              </a:srgbClr>
            </a:gs>
          </a:gsLst>
          <a:lin ang="5400000" scaled="1"/>
          <a:tileRect/>
        </a:gradFill>
      </dgm:spPr>
      <dgm:t>
        <a:bodyPr/>
        <a:lstStyle/>
        <a:p>
          <a:pPr rtl="0">
            <a:lnSpc>
              <a:spcPct val="90000"/>
            </a:lnSpc>
          </a:pPr>
          <a:endParaRPr lang="en-US" sz="2400" dirty="0" smtClean="0">
            <a:solidFill>
              <a:schemeClr val="accent1">
                <a:lumMod val="75000"/>
              </a:schemeClr>
            </a:solidFill>
          </a:endParaRPr>
        </a:p>
        <a:p>
          <a:pPr rtl="0">
            <a:lnSpc>
              <a:spcPct val="150000"/>
            </a:lnSpc>
          </a:pPr>
          <a:r>
            <a:rPr lang="en-US" sz="3200" b="1" dirty="0" smtClean="0">
              <a:solidFill>
                <a:srgbClr val="FFFF00"/>
              </a:solidFill>
            </a:rPr>
            <a:t>The decision to continue or terminate a pregnancy should be individualized and made by a fully informed woman in collaboration with her clinician.</a:t>
          </a:r>
        </a:p>
        <a:p>
          <a:pPr rtl="0">
            <a:lnSpc>
              <a:spcPct val="150000"/>
            </a:lnSpc>
          </a:pPr>
          <a:endParaRPr lang="en-US" sz="3200" dirty="0" smtClean="0">
            <a:solidFill>
              <a:schemeClr val="accent1">
                <a:lumMod val="75000"/>
              </a:schemeClr>
            </a:solidFill>
          </a:endParaRPr>
        </a:p>
        <a:p>
          <a:pPr rtl="0">
            <a:lnSpc>
              <a:spcPct val="90000"/>
            </a:lnSpc>
          </a:pPr>
          <a:r>
            <a:rPr lang="en-US" sz="3200" dirty="0" smtClean="0">
              <a:solidFill>
                <a:schemeClr val="accent1">
                  <a:lumMod val="75000"/>
                </a:schemeClr>
              </a:solidFill>
            </a:rPr>
            <a:t> </a:t>
          </a:r>
          <a:r>
            <a:rPr lang="en-US" sz="3200" b="1" dirty="0" smtClean="0">
              <a:solidFill>
                <a:srgbClr val="00FF00"/>
              </a:solidFill>
            </a:rPr>
            <a:t>Early termination of pregnancy does not improve the outcome of ovarian cancer.</a:t>
          </a:r>
        </a:p>
        <a:p>
          <a:pPr rtl="0">
            <a:lnSpc>
              <a:spcPct val="90000"/>
            </a:lnSpc>
          </a:pPr>
          <a:r>
            <a:rPr lang="en-US" sz="2200" b="1" dirty="0" smtClean="0">
              <a:solidFill>
                <a:schemeClr val="bg1"/>
              </a:solidFill>
            </a:rPr>
            <a:t/>
          </a:r>
          <a:br>
            <a:rPr lang="en-US" sz="2200" b="1" dirty="0" smtClean="0">
              <a:solidFill>
                <a:schemeClr val="bg1"/>
              </a:solidFill>
            </a:rPr>
          </a:br>
          <a:r>
            <a:rPr lang="en-US" sz="2200" dirty="0" smtClean="0">
              <a:solidFill>
                <a:schemeClr val="bg1"/>
              </a:solidFill>
            </a:rPr>
            <a:t/>
          </a:r>
          <a:br>
            <a:rPr lang="en-US" sz="2200" dirty="0" smtClean="0">
              <a:solidFill>
                <a:schemeClr val="bg1"/>
              </a:solidFill>
            </a:rPr>
          </a:br>
          <a:endParaRPr lang="fa-IR" sz="2200" dirty="0">
            <a:solidFill>
              <a:schemeClr val="bg1"/>
            </a:solidFill>
          </a:endParaRPr>
        </a:p>
      </dgm:t>
    </dgm:pt>
    <dgm:pt modelId="{9FB6C2E3-5BD6-4661-BDB0-3D61115DA90B}" type="parTrans" cxnId="{40CA0A53-1107-42D8-93F1-BFEDA3677BD4}">
      <dgm:prSet/>
      <dgm:spPr/>
      <dgm:t>
        <a:bodyPr/>
        <a:lstStyle/>
        <a:p>
          <a:endParaRPr lang="en-US"/>
        </a:p>
      </dgm:t>
    </dgm:pt>
    <dgm:pt modelId="{CE5463B2-23DE-42D4-9784-895C1159E832}" type="sibTrans" cxnId="{40CA0A53-1107-42D8-93F1-BFEDA3677BD4}">
      <dgm:prSet/>
      <dgm:spPr/>
      <dgm:t>
        <a:bodyPr/>
        <a:lstStyle/>
        <a:p>
          <a:endParaRPr lang="en-US"/>
        </a:p>
      </dgm:t>
    </dgm:pt>
    <dgm:pt modelId="{518A5FA4-7039-4457-8831-75C2F64354AA}" type="pres">
      <dgm:prSet presAssocID="{7DBF8F7F-B1F3-49DB-80E0-CE19FB7C6BD5}" presName="linear" presStyleCnt="0">
        <dgm:presLayoutVars>
          <dgm:animLvl val="lvl"/>
          <dgm:resizeHandles val="exact"/>
        </dgm:presLayoutVars>
      </dgm:prSet>
      <dgm:spPr/>
      <dgm:t>
        <a:bodyPr/>
        <a:lstStyle/>
        <a:p>
          <a:endParaRPr lang="en-US"/>
        </a:p>
      </dgm:t>
    </dgm:pt>
    <dgm:pt modelId="{1D0F915C-C002-4C96-87E4-875E2E882613}" type="pres">
      <dgm:prSet presAssocID="{A282F0EA-41A7-4BA0-A241-8BEB4DE2956E}" presName="parentText" presStyleLbl="node1" presStyleIdx="0" presStyleCnt="1">
        <dgm:presLayoutVars>
          <dgm:chMax val="0"/>
          <dgm:bulletEnabled val="1"/>
        </dgm:presLayoutVars>
      </dgm:prSet>
      <dgm:spPr/>
      <dgm:t>
        <a:bodyPr/>
        <a:lstStyle/>
        <a:p>
          <a:endParaRPr lang="en-US"/>
        </a:p>
      </dgm:t>
    </dgm:pt>
  </dgm:ptLst>
  <dgm:cxnLst>
    <dgm:cxn modelId="{E62613F1-7D4E-499C-BE53-1C21992CE66D}" type="presOf" srcId="{7DBF8F7F-B1F3-49DB-80E0-CE19FB7C6BD5}" destId="{518A5FA4-7039-4457-8831-75C2F64354AA}" srcOrd="0" destOrd="0" presId="urn:microsoft.com/office/officeart/2005/8/layout/vList2"/>
    <dgm:cxn modelId="{40CA0A53-1107-42D8-93F1-BFEDA3677BD4}" srcId="{7DBF8F7F-B1F3-49DB-80E0-CE19FB7C6BD5}" destId="{A282F0EA-41A7-4BA0-A241-8BEB4DE2956E}" srcOrd="0" destOrd="0" parTransId="{9FB6C2E3-5BD6-4661-BDB0-3D61115DA90B}" sibTransId="{CE5463B2-23DE-42D4-9784-895C1159E832}"/>
    <dgm:cxn modelId="{4E2DF0FF-9E80-4637-B2C0-24E50F3052BC}" type="presOf" srcId="{A282F0EA-41A7-4BA0-A241-8BEB4DE2956E}" destId="{1D0F915C-C002-4C96-87E4-875E2E882613}" srcOrd="0" destOrd="0" presId="urn:microsoft.com/office/officeart/2005/8/layout/vList2"/>
    <dgm:cxn modelId="{4E4033C0-30CA-49CB-86F9-23A649920865}" type="presParOf" srcId="{518A5FA4-7039-4457-8831-75C2F64354AA}" destId="{1D0F915C-C002-4C96-87E4-875E2E88261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D2849E-508E-4FF0-B378-665F9F8354D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887CAB9-D20B-4AB1-9689-B748859CF0F2}">
      <dgm:prSet/>
      <dgm:spPr>
        <a:gradFill flip="none" rotWithShape="0">
          <a:gsLst>
            <a:gs pos="0">
              <a:srgbClr val="000099">
                <a:shade val="30000"/>
                <a:satMod val="115000"/>
              </a:srgbClr>
            </a:gs>
            <a:gs pos="50000">
              <a:srgbClr val="000099">
                <a:shade val="67500"/>
                <a:satMod val="115000"/>
              </a:srgbClr>
            </a:gs>
            <a:gs pos="100000">
              <a:srgbClr val="000099">
                <a:shade val="100000"/>
                <a:satMod val="115000"/>
              </a:srgbClr>
            </a:gs>
          </a:gsLst>
          <a:lin ang="5400000" scaled="1"/>
          <a:tileRect/>
        </a:gradFill>
      </dgm:spPr>
      <dgm:t>
        <a:bodyPr/>
        <a:lstStyle/>
        <a:p>
          <a:pPr rtl="0">
            <a:lnSpc>
              <a:spcPct val="150000"/>
            </a:lnSpc>
          </a:pPr>
          <a:r>
            <a:rPr lang="en-US" b="1" dirty="0" smtClean="0">
              <a:solidFill>
                <a:srgbClr val="FFFF00"/>
              </a:solidFill>
            </a:rPr>
            <a:t>The incidence varies from 0.05 to 2.4% (1×100-1×2000)</a:t>
          </a:r>
          <a:endParaRPr lang="fa-IR" dirty="0">
            <a:solidFill>
              <a:srgbClr val="FFFF00"/>
            </a:solidFill>
          </a:endParaRPr>
        </a:p>
      </dgm:t>
    </dgm:pt>
    <dgm:pt modelId="{7FD18DD0-49F5-4759-B95A-91E3AA66F734}" type="parTrans" cxnId="{F90C3507-0212-4FEA-952A-84C380E81AD5}">
      <dgm:prSet/>
      <dgm:spPr/>
      <dgm:t>
        <a:bodyPr/>
        <a:lstStyle/>
        <a:p>
          <a:endParaRPr lang="en-US"/>
        </a:p>
      </dgm:t>
    </dgm:pt>
    <dgm:pt modelId="{5329DF96-DA72-4345-BA2A-F427015050E2}" type="sibTrans" cxnId="{F90C3507-0212-4FEA-952A-84C380E81AD5}">
      <dgm:prSet/>
      <dgm:spPr/>
      <dgm:t>
        <a:bodyPr/>
        <a:lstStyle/>
        <a:p>
          <a:endParaRPr lang="en-US"/>
        </a:p>
      </dgm:t>
    </dgm:pt>
    <dgm:pt modelId="{4DB07CD9-CE02-4243-B32A-866F0BEE4E49}">
      <dgm:prSet custT="1"/>
      <dgm:spPr>
        <a:gradFill flip="none" rotWithShape="0">
          <a:gsLst>
            <a:gs pos="0">
              <a:srgbClr val="000099">
                <a:shade val="30000"/>
                <a:satMod val="115000"/>
              </a:srgbClr>
            </a:gs>
            <a:gs pos="50000">
              <a:srgbClr val="000099">
                <a:shade val="67500"/>
                <a:satMod val="115000"/>
              </a:srgbClr>
            </a:gs>
            <a:gs pos="100000">
              <a:srgbClr val="000099">
                <a:shade val="100000"/>
                <a:satMod val="115000"/>
              </a:srgbClr>
            </a:gs>
          </a:gsLst>
          <a:lin ang="16200000" scaled="1"/>
          <a:tileRect/>
        </a:gradFill>
      </dgm:spPr>
      <dgm:t>
        <a:bodyPr/>
        <a:lstStyle/>
        <a:p>
          <a:pPr rtl="0"/>
          <a:r>
            <a:rPr lang="en-US" sz="3700" b="1" dirty="0" smtClean="0">
              <a:solidFill>
                <a:srgbClr val="00FF00"/>
              </a:solidFill>
            </a:rPr>
            <a:t>Approximately 1 to 6 % are malignant (4-13%) (1 in 20,000 to 1 in 50,000 births).</a:t>
          </a:r>
          <a:endParaRPr lang="fa-IR" sz="3700" b="1" dirty="0">
            <a:solidFill>
              <a:srgbClr val="00FF00"/>
            </a:solidFill>
          </a:endParaRPr>
        </a:p>
      </dgm:t>
    </dgm:pt>
    <dgm:pt modelId="{F2E3F20D-3DE5-4CCF-B389-16867A93AD67}" type="parTrans" cxnId="{8C3F6E74-B3FD-4A0C-8233-CD57F30DCC32}">
      <dgm:prSet/>
      <dgm:spPr/>
      <dgm:t>
        <a:bodyPr/>
        <a:lstStyle/>
        <a:p>
          <a:endParaRPr lang="en-US"/>
        </a:p>
      </dgm:t>
    </dgm:pt>
    <dgm:pt modelId="{06EFFE22-5345-47CC-BF3F-E5130683D089}" type="sibTrans" cxnId="{8C3F6E74-B3FD-4A0C-8233-CD57F30DCC32}">
      <dgm:prSet/>
      <dgm:spPr/>
      <dgm:t>
        <a:bodyPr/>
        <a:lstStyle/>
        <a:p>
          <a:endParaRPr lang="en-US"/>
        </a:p>
      </dgm:t>
    </dgm:pt>
    <dgm:pt modelId="{C1F4600D-0752-42B3-84FE-895F9814EF0C}" type="pres">
      <dgm:prSet presAssocID="{9BD2849E-508E-4FF0-B378-665F9F8354D0}" presName="linear" presStyleCnt="0">
        <dgm:presLayoutVars>
          <dgm:animLvl val="lvl"/>
          <dgm:resizeHandles val="exact"/>
        </dgm:presLayoutVars>
      </dgm:prSet>
      <dgm:spPr/>
      <dgm:t>
        <a:bodyPr/>
        <a:lstStyle/>
        <a:p>
          <a:endParaRPr lang="en-US"/>
        </a:p>
      </dgm:t>
    </dgm:pt>
    <dgm:pt modelId="{F2F118A2-A34D-44B6-B3A3-6AB15B8DE162}" type="pres">
      <dgm:prSet presAssocID="{A887CAB9-D20B-4AB1-9689-B748859CF0F2}" presName="parentText" presStyleLbl="node1" presStyleIdx="0" presStyleCnt="2">
        <dgm:presLayoutVars>
          <dgm:chMax val="0"/>
          <dgm:bulletEnabled val="1"/>
        </dgm:presLayoutVars>
      </dgm:prSet>
      <dgm:spPr/>
      <dgm:t>
        <a:bodyPr/>
        <a:lstStyle/>
        <a:p>
          <a:endParaRPr lang="en-US"/>
        </a:p>
      </dgm:t>
    </dgm:pt>
    <dgm:pt modelId="{0EBC19E6-FF38-4F1A-B8E9-3A067625BB8B}" type="pres">
      <dgm:prSet presAssocID="{5329DF96-DA72-4345-BA2A-F427015050E2}" presName="spacer" presStyleCnt="0"/>
      <dgm:spPr/>
    </dgm:pt>
    <dgm:pt modelId="{0DF0DA64-F7AA-42B9-943F-F0B151D12E7B}" type="pres">
      <dgm:prSet presAssocID="{4DB07CD9-CE02-4243-B32A-866F0BEE4E49}" presName="parentText" presStyleLbl="node1" presStyleIdx="1" presStyleCnt="2">
        <dgm:presLayoutVars>
          <dgm:chMax val="0"/>
          <dgm:bulletEnabled val="1"/>
        </dgm:presLayoutVars>
      </dgm:prSet>
      <dgm:spPr/>
      <dgm:t>
        <a:bodyPr/>
        <a:lstStyle/>
        <a:p>
          <a:endParaRPr lang="en-US"/>
        </a:p>
      </dgm:t>
    </dgm:pt>
  </dgm:ptLst>
  <dgm:cxnLst>
    <dgm:cxn modelId="{1617A4E5-1918-4122-912B-B400BEFEC44D}" type="presOf" srcId="{A887CAB9-D20B-4AB1-9689-B748859CF0F2}" destId="{F2F118A2-A34D-44B6-B3A3-6AB15B8DE162}" srcOrd="0" destOrd="0" presId="urn:microsoft.com/office/officeart/2005/8/layout/vList2"/>
    <dgm:cxn modelId="{F90C3507-0212-4FEA-952A-84C380E81AD5}" srcId="{9BD2849E-508E-4FF0-B378-665F9F8354D0}" destId="{A887CAB9-D20B-4AB1-9689-B748859CF0F2}" srcOrd="0" destOrd="0" parTransId="{7FD18DD0-49F5-4759-B95A-91E3AA66F734}" sibTransId="{5329DF96-DA72-4345-BA2A-F427015050E2}"/>
    <dgm:cxn modelId="{8C3F6E74-B3FD-4A0C-8233-CD57F30DCC32}" srcId="{9BD2849E-508E-4FF0-B378-665F9F8354D0}" destId="{4DB07CD9-CE02-4243-B32A-866F0BEE4E49}" srcOrd="1" destOrd="0" parTransId="{F2E3F20D-3DE5-4CCF-B389-16867A93AD67}" sibTransId="{06EFFE22-5345-47CC-BF3F-E5130683D089}"/>
    <dgm:cxn modelId="{7B169EA4-C8D7-4E5C-A077-B009AAB5DEDB}" type="presOf" srcId="{9BD2849E-508E-4FF0-B378-665F9F8354D0}" destId="{C1F4600D-0752-42B3-84FE-895F9814EF0C}" srcOrd="0" destOrd="0" presId="urn:microsoft.com/office/officeart/2005/8/layout/vList2"/>
    <dgm:cxn modelId="{6E30A7D1-30C9-43BA-B4A7-5A09888E7001}" type="presOf" srcId="{4DB07CD9-CE02-4243-B32A-866F0BEE4E49}" destId="{0DF0DA64-F7AA-42B9-943F-F0B151D12E7B}" srcOrd="0" destOrd="0" presId="urn:microsoft.com/office/officeart/2005/8/layout/vList2"/>
    <dgm:cxn modelId="{AC1C9F76-8359-4563-94A1-B74346F8C177}" type="presParOf" srcId="{C1F4600D-0752-42B3-84FE-895F9814EF0C}" destId="{F2F118A2-A34D-44B6-B3A3-6AB15B8DE162}" srcOrd="0" destOrd="0" presId="urn:microsoft.com/office/officeart/2005/8/layout/vList2"/>
    <dgm:cxn modelId="{A0F3B639-41E9-4675-A541-7E075E0F299F}" type="presParOf" srcId="{C1F4600D-0752-42B3-84FE-895F9814EF0C}" destId="{0EBC19E6-FF38-4F1A-B8E9-3A067625BB8B}" srcOrd="1" destOrd="0" presId="urn:microsoft.com/office/officeart/2005/8/layout/vList2"/>
    <dgm:cxn modelId="{F604DA87-961E-4D2C-962E-767F706B927E}" type="presParOf" srcId="{C1F4600D-0752-42B3-84FE-895F9814EF0C}" destId="{0DF0DA64-F7AA-42B9-943F-F0B151D12E7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69D9AA92-3003-4F85-BB15-B97D3DDC623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7FDD31A-6324-4F01-82DB-298F4BD00C70}">
      <dgm:prSet custT="1"/>
      <dgm:spPr>
        <a:gradFill flip="none" rotWithShape="0">
          <a:gsLst>
            <a:gs pos="0">
              <a:srgbClr val="000099">
                <a:shade val="30000"/>
                <a:satMod val="115000"/>
              </a:srgbClr>
            </a:gs>
            <a:gs pos="50000">
              <a:srgbClr val="000099">
                <a:shade val="67500"/>
                <a:satMod val="115000"/>
              </a:srgbClr>
            </a:gs>
            <a:gs pos="100000">
              <a:srgbClr val="000099">
                <a:shade val="100000"/>
                <a:satMod val="115000"/>
              </a:srgbClr>
            </a:gs>
          </a:gsLst>
          <a:lin ang="54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lnSpc>
              <a:spcPct val="150000"/>
            </a:lnSpc>
          </a:pPr>
          <a:r>
            <a:rPr lang="en-US" sz="2800" b="1" dirty="0" smtClean="0">
              <a:solidFill>
                <a:srgbClr val="00FF00"/>
              </a:solidFill>
            </a:rPr>
            <a:t>In addition to the usual reasons for pregnancy termination, some factors that should be considered in women with ovarian cancer  </a:t>
          </a:r>
          <a:r>
            <a:rPr lang="en-US" sz="2800" b="1" dirty="0" smtClean="0">
              <a:solidFill>
                <a:srgbClr val="00FF00"/>
              </a:solidFill>
            </a:rPr>
            <a:t>when the pregnancy not </a:t>
          </a:r>
          <a:r>
            <a:rPr lang="en-US" sz="2800" b="1" dirty="0" smtClean="0">
              <a:solidFill>
                <a:srgbClr val="00FF00"/>
              </a:solidFill>
            </a:rPr>
            <a:t>terminated,  </a:t>
          </a:r>
          <a:r>
            <a:rPr lang="en-US" sz="2800" b="1" dirty="0" smtClean="0">
              <a:solidFill>
                <a:srgbClr val="00FF00"/>
              </a:solidFill>
            </a:rPr>
            <a:t>include</a:t>
          </a:r>
          <a:r>
            <a:rPr lang="en-US" sz="500" b="1" dirty="0" smtClean="0">
              <a:solidFill>
                <a:srgbClr val="00FF00"/>
              </a:solidFill>
            </a:rPr>
            <a:t>: </a:t>
          </a:r>
          <a:endParaRPr lang="fa-IR" sz="500" dirty="0">
            <a:solidFill>
              <a:srgbClr val="00FF00"/>
            </a:solidFill>
          </a:endParaRPr>
        </a:p>
      </dgm:t>
    </dgm:pt>
    <dgm:pt modelId="{2B4CC463-CF2D-4C12-8228-60922C600706}" type="parTrans" cxnId="{A0B8375C-C146-48C4-9DB6-65D82DE0918D}">
      <dgm:prSet/>
      <dgm:spPr/>
      <dgm:t>
        <a:bodyPr/>
        <a:lstStyle/>
        <a:p>
          <a:endParaRPr lang="en-US"/>
        </a:p>
      </dgm:t>
    </dgm:pt>
    <dgm:pt modelId="{873A83C1-D202-4A7D-8278-88B7B7F7A68F}" type="sibTrans" cxnId="{A0B8375C-C146-48C4-9DB6-65D82DE0918D}">
      <dgm:prSet/>
      <dgm:spPr/>
      <dgm:t>
        <a:bodyPr/>
        <a:lstStyle/>
        <a:p>
          <a:endParaRPr lang="en-US"/>
        </a:p>
      </dgm:t>
    </dgm:pt>
    <dgm:pt modelId="{F5D7C9DE-2213-46FC-BB64-87DED09E8AC1}">
      <dgm:prSet custT="1"/>
      <dgm:spPr>
        <a:gradFill flip="none" rotWithShape="0">
          <a:gsLst>
            <a:gs pos="0">
              <a:srgbClr val="000099">
                <a:shade val="30000"/>
                <a:satMod val="115000"/>
              </a:srgbClr>
            </a:gs>
            <a:gs pos="50000">
              <a:srgbClr val="000099">
                <a:shade val="67500"/>
                <a:satMod val="115000"/>
              </a:srgbClr>
            </a:gs>
            <a:gs pos="100000">
              <a:srgbClr val="000099">
                <a:shade val="100000"/>
                <a:satMod val="115000"/>
              </a:srgbClr>
            </a:gs>
          </a:gsLst>
          <a:lin ang="16200000" scaled="1"/>
          <a:tileRect/>
        </a:gradFill>
      </dgm:spPr>
      <dgm:t>
        <a:bodyPr/>
        <a:lstStyle/>
        <a:p>
          <a:pPr rtl="0">
            <a:lnSpc>
              <a:spcPct val="150000"/>
            </a:lnSpc>
          </a:pPr>
          <a:r>
            <a:rPr lang="en-US" sz="2800" dirty="0" smtClean="0">
              <a:solidFill>
                <a:srgbClr val="FFFF00"/>
              </a:solidFill>
            </a:rPr>
            <a:t>●</a:t>
          </a:r>
          <a:r>
            <a:rPr lang="en-US" sz="2800" b="1" dirty="0" smtClean="0">
              <a:solidFill>
                <a:srgbClr val="FFFF00"/>
              </a:solidFill>
            </a:rPr>
            <a:t>Whether she is willing to assume a possible risk of fetal toxicity or complications from ovarian cancer treatment during pregnancy.</a:t>
          </a:r>
          <a:br>
            <a:rPr lang="en-US" sz="2800" b="1" dirty="0" smtClean="0">
              <a:solidFill>
                <a:srgbClr val="FFFF00"/>
              </a:solidFill>
            </a:rPr>
          </a:br>
          <a:r>
            <a:rPr lang="en-US" sz="2800" b="1" dirty="0" smtClean="0">
              <a:solidFill>
                <a:srgbClr val="FFFF00"/>
              </a:solidFill>
            </a:rPr>
            <a:t>● Her prognosis and ability to care for her offspring.</a:t>
          </a:r>
          <a:br>
            <a:rPr lang="en-US" sz="2800" b="1" dirty="0" smtClean="0">
              <a:solidFill>
                <a:srgbClr val="FFFF00"/>
              </a:solidFill>
            </a:rPr>
          </a:br>
          <a:r>
            <a:rPr lang="en-US" sz="2800" b="1" dirty="0" smtClean="0">
              <a:solidFill>
                <a:srgbClr val="FFFF00"/>
              </a:solidFill>
            </a:rPr>
            <a:t>● The effect on future fertility. </a:t>
          </a:r>
          <a:endParaRPr lang="fa-IR" sz="2800" dirty="0">
            <a:solidFill>
              <a:srgbClr val="FFFF00"/>
            </a:solidFill>
          </a:endParaRPr>
        </a:p>
      </dgm:t>
    </dgm:pt>
    <dgm:pt modelId="{E670A0B8-D518-494D-9AAB-5C6322CF39A5}" type="parTrans" cxnId="{D922C807-ABC9-47CD-8EC9-7C43D39AD96B}">
      <dgm:prSet/>
      <dgm:spPr/>
      <dgm:t>
        <a:bodyPr/>
        <a:lstStyle/>
        <a:p>
          <a:endParaRPr lang="en-US"/>
        </a:p>
      </dgm:t>
    </dgm:pt>
    <dgm:pt modelId="{3968E58C-F0B9-4021-B5A0-EEE388E9224F}" type="sibTrans" cxnId="{D922C807-ABC9-47CD-8EC9-7C43D39AD96B}">
      <dgm:prSet/>
      <dgm:spPr/>
      <dgm:t>
        <a:bodyPr/>
        <a:lstStyle/>
        <a:p>
          <a:endParaRPr lang="en-US"/>
        </a:p>
      </dgm:t>
    </dgm:pt>
    <dgm:pt modelId="{1D36A9EE-A7D3-491F-A1C7-4A75C2A88C44}" type="pres">
      <dgm:prSet presAssocID="{69D9AA92-3003-4F85-BB15-B97D3DDC6231}" presName="linear" presStyleCnt="0">
        <dgm:presLayoutVars>
          <dgm:animLvl val="lvl"/>
          <dgm:resizeHandles val="exact"/>
        </dgm:presLayoutVars>
      </dgm:prSet>
      <dgm:spPr/>
      <dgm:t>
        <a:bodyPr/>
        <a:lstStyle/>
        <a:p>
          <a:endParaRPr lang="en-US"/>
        </a:p>
      </dgm:t>
    </dgm:pt>
    <dgm:pt modelId="{3C078487-0A4C-4E18-8825-24C2A6D692E2}" type="pres">
      <dgm:prSet presAssocID="{07FDD31A-6324-4F01-82DB-298F4BD00C70}" presName="parentText" presStyleLbl="node1" presStyleIdx="0" presStyleCnt="2">
        <dgm:presLayoutVars>
          <dgm:chMax val="0"/>
          <dgm:bulletEnabled val="1"/>
        </dgm:presLayoutVars>
      </dgm:prSet>
      <dgm:spPr/>
      <dgm:t>
        <a:bodyPr/>
        <a:lstStyle/>
        <a:p>
          <a:endParaRPr lang="en-US"/>
        </a:p>
      </dgm:t>
    </dgm:pt>
    <dgm:pt modelId="{3EF2D298-5011-42FC-81E2-0E2F76782FA0}" type="pres">
      <dgm:prSet presAssocID="{873A83C1-D202-4A7D-8278-88B7B7F7A68F}" presName="spacer" presStyleCnt="0"/>
      <dgm:spPr/>
    </dgm:pt>
    <dgm:pt modelId="{586ABB5C-6E98-4B2A-B67C-CE8413F624E5}" type="pres">
      <dgm:prSet presAssocID="{F5D7C9DE-2213-46FC-BB64-87DED09E8AC1}" presName="parentText" presStyleLbl="node1" presStyleIdx="1" presStyleCnt="2">
        <dgm:presLayoutVars>
          <dgm:chMax val="0"/>
          <dgm:bulletEnabled val="1"/>
        </dgm:presLayoutVars>
      </dgm:prSet>
      <dgm:spPr/>
      <dgm:t>
        <a:bodyPr/>
        <a:lstStyle/>
        <a:p>
          <a:endParaRPr lang="en-US"/>
        </a:p>
      </dgm:t>
    </dgm:pt>
  </dgm:ptLst>
  <dgm:cxnLst>
    <dgm:cxn modelId="{A0B8375C-C146-48C4-9DB6-65D82DE0918D}" srcId="{69D9AA92-3003-4F85-BB15-B97D3DDC6231}" destId="{07FDD31A-6324-4F01-82DB-298F4BD00C70}" srcOrd="0" destOrd="0" parTransId="{2B4CC463-CF2D-4C12-8228-60922C600706}" sibTransId="{873A83C1-D202-4A7D-8278-88B7B7F7A68F}"/>
    <dgm:cxn modelId="{D922C807-ABC9-47CD-8EC9-7C43D39AD96B}" srcId="{69D9AA92-3003-4F85-BB15-B97D3DDC6231}" destId="{F5D7C9DE-2213-46FC-BB64-87DED09E8AC1}" srcOrd="1" destOrd="0" parTransId="{E670A0B8-D518-494D-9AAB-5C6322CF39A5}" sibTransId="{3968E58C-F0B9-4021-B5A0-EEE388E9224F}"/>
    <dgm:cxn modelId="{0A5C92E0-F1F8-4EF1-A8B5-3E30AE09CC2B}" type="presOf" srcId="{07FDD31A-6324-4F01-82DB-298F4BD00C70}" destId="{3C078487-0A4C-4E18-8825-24C2A6D692E2}" srcOrd="0" destOrd="0" presId="urn:microsoft.com/office/officeart/2005/8/layout/vList2"/>
    <dgm:cxn modelId="{013259A1-385B-45F4-83E7-3AC40E085D6F}" type="presOf" srcId="{F5D7C9DE-2213-46FC-BB64-87DED09E8AC1}" destId="{586ABB5C-6E98-4B2A-B67C-CE8413F624E5}" srcOrd="0" destOrd="0" presId="urn:microsoft.com/office/officeart/2005/8/layout/vList2"/>
    <dgm:cxn modelId="{AD09A3AA-70BE-4D9C-8677-FF5093C8EE9B}" type="presOf" srcId="{69D9AA92-3003-4F85-BB15-B97D3DDC6231}" destId="{1D36A9EE-A7D3-491F-A1C7-4A75C2A88C44}" srcOrd="0" destOrd="0" presId="urn:microsoft.com/office/officeart/2005/8/layout/vList2"/>
    <dgm:cxn modelId="{ED54083B-7281-448F-B931-BE604DFF3B14}" type="presParOf" srcId="{1D36A9EE-A7D3-491F-A1C7-4A75C2A88C44}" destId="{3C078487-0A4C-4E18-8825-24C2A6D692E2}" srcOrd="0" destOrd="0" presId="urn:microsoft.com/office/officeart/2005/8/layout/vList2"/>
    <dgm:cxn modelId="{91200C02-7309-487C-BE92-2FDB936FDEBE}" type="presParOf" srcId="{1D36A9EE-A7D3-491F-A1C7-4A75C2A88C44}" destId="{3EF2D298-5011-42FC-81E2-0E2F76782FA0}" srcOrd="1" destOrd="0" presId="urn:microsoft.com/office/officeart/2005/8/layout/vList2"/>
    <dgm:cxn modelId="{D3AF7C63-CD4F-4583-90F4-F900E1B966F7}" type="presParOf" srcId="{1D36A9EE-A7D3-491F-A1C7-4A75C2A88C44}" destId="{586ABB5C-6E98-4B2A-B67C-CE8413F624E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9D1EFB71-2CD2-4CC4-AA09-F427D6DB646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1A72B5A-D3BB-4955-B897-13E6886FA232}">
      <dgm:prSet custT="1"/>
      <dgm:spPr>
        <a:solidFill>
          <a:srgbClr val="0000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en-US" sz="4000" b="1" dirty="0" smtClean="0">
              <a:solidFill>
                <a:srgbClr val="FFFF00"/>
              </a:solidFill>
            </a:rPr>
            <a:t>Aggressive or large volume disease</a:t>
          </a:r>
          <a:endParaRPr lang="fa-IR" sz="4000" dirty="0">
            <a:solidFill>
              <a:srgbClr val="FFFF00"/>
            </a:solidFill>
          </a:endParaRPr>
        </a:p>
      </dgm:t>
    </dgm:pt>
    <dgm:pt modelId="{A325E71D-E571-4EE4-8669-0C0AE33BE888}" type="parTrans" cxnId="{59785FEB-BFB9-46A4-8581-F6038CA0BB7B}">
      <dgm:prSet/>
      <dgm:spPr/>
      <dgm:t>
        <a:bodyPr/>
        <a:lstStyle/>
        <a:p>
          <a:endParaRPr lang="en-US"/>
        </a:p>
      </dgm:t>
    </dgm:pt>
    <dgm:pt modelId="{89F4B67E-2D4F-4D12-A5C0-5E870004ABFF}" type="sibTrans" cxnId="{59785FEB-BFB9-46A4-8581-F6038CA0BB7B}">
      <dgm:prSet/>
      <dgm:spPr/>
      <dgm:t>
        <a:bodyPr/>
        <a:lstStyle/>
        <a:p>
          <a:endParaRPr lang="en-US"/>
        </a:p>
      </dgm:t>
    </dgm:pt>
    <dgm:pt modelId="{C426BB6F-F1B4-43BB-AB46-98E3BFDBF079}" type="pres">
      <dgm:prSet presAssocID="{9D1EFB71-2CD2-4CC4-AA09-F427D6DB646A}" presName="Name0" presStyleCnt="0">
        <dgm:presLayoutVars>
          <dgm:dir/>
          <dgm:animLvl val="lvl"/>
          <dgm:resizeHandles val="exact"/>
        </dgm:presLayoutVars>
      </dgm:prSet>
      <dgm:spPr/>
      <dgm:t>
        <a:bodyPr/>
        <a:lstStyle/>
        <a:p>
          <a:endParaRPr lang="en-US"/>
        </a:p>
      </dgm:t>
    </dgm:pt>
    <dgm:pt modelId="{1B37A8B6-366C-496E-A0A7-7875B875CDC3}" type="pres">
      <dgm:prSet presAssocID="{41A72B5A-D3BB-4955-B897-13E6886FA232}" presName="composite" presStyleCnt="0"/>
      <dgm:spPr/>
    </dgm:pt>
    <dgm:pt modelId="{2D522DBB-C3AA-494F-B16B-93319EAB29D9}" type="pres">
      <dgm:prSet presAssocID="{41A72B5A-D3BB-4955-B897-13E6886FA232}" presName="parTx" presStyleLbl="alignNode1" presStyleIdx="0" presStyleCnt="1" custScaleY="110390" custLinFactNeighborX="49" custLinFactNeighborY="-95513">
        <dgm:presLayoutVars>
          <dgm:chMax val="0"/>
          <dgm:chPref val="0"/>
          <dgm:bulletEnabled val="1"/>
        </dgm:presLayoutVars>
      </dgm:prSet>
      <dgm:spPr/>
      <dgm:t>
        <a:bodyPr/>
        <a:lstStyle/>
        <a:p>
          <a:endParaRPr lang="en-US"/>
        </a:p>
      </dgm:t>
    </dgm:pt>
    <dgm:pt modelId="{874D2546-324D-4E96-AC95-0DACD8B68D62}" type="pres">
      <dgm:prSet presAssocID="{41A72B5A-D3BB-4955-B897-13E6886FA232}" presName="desTx" presStyleLbl="alignAccFollowNode1" presStyleIdx="0" presStyleCnt="1">
        <dgm:presLayoutVars>
          <dgm:bulletEnabled val="1"/>
        </dgm:presLayoutVars>
      </dgm:prSet>
      <dgm:spPr/>
    </dgm:pt>
  </dgm:ptLst>
  <dgm:cxnLst>
    <dgm:cxn modelId="{AFDD315D-9B0D-4EEE-A373-427042AE7A16}" type="presOf" srcId="{41A72B5A-D3BB-4955-B897-13E6886FA232}" destId="{2D522DBB-C3AA-494F-B16B-93319EAB29D9}" srcOrd="0" destOrd="0" presId="urn:microsoft.com/office/officeart/2005/8/layout/hList1"/>
    <dgm:cxn modelId="{DCCC2B3A-46B2-4203-80EA-6CA7F6568CBC}" type="presOf" srcId="{9D1EFB71-2CD2-4CC4-AA09-F427D6DB646A}" destId="{C426BB6F-F1B4-43BB-AB46-98E3BFDBF079}" srcOrd="0" destOrd="0" presId="urn:microsoft.com/office/officeart/2005/8/layout/hList1"/>
    <dgm:cxn modelId="{59785FEB-BFB9-46A4-8581-F6038CA0BB7B}" srcId="{9D1EFB71-2CD2-4CC4-AA09-F427D6DB646A}" destId="{41A72B5A-D3BB-4955-B897-13E6886FA232}" srcOrd="0" destOrd="0" parTransId="{A325E71D-E571-4EE4-8669-0C0AE33BE888}" sibTransId="{89F4B67E-2D4F-4D12-A5C0-5E870004ABFF}"/>
    <dgm:cxn modelId="{391186E4-0EA7-401B-87BE-E04245FDA191}" type="presParOf" srcId="{C426BB6F-F1B4-43BB-AB46-98E3BFDBF079}" destId="{1B37A8B6-366C-496E-A0A7-7875B875CDC3}" srcOrd="0" destOrd="0" presId="urn:microsoft.com/office/officeart/2005/8/layout/hList1"/>
    <dgm:cxn modelId="{235F8F61-FD69-4CDE-A384-AADD2B015C86}" type="presParOf" srcId="{1B37A8B6-366C-496E-A0A7-7875B875CDC3}" destId="{2D522DBB-C3AA-494F-B16B-93319EAB29D9}" srcOrd="0" destOrd="0" presId="urn:microsoft.com/office/officeart/2005/8/layout/hList1"/>
    <dgm:cxn modelId="{EF067019-9C7B-443C-83C4-088B6174DFFA}" type="presParOf" srcId="{1B37A8B6-366C-496E-A0A7-7875B875CDC3}" destId="{874D2546-324D-4E96-AC95-0DACD8B68D6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ADD880AB-3411-4783-9F13-7FB198F3E5A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B0346C5-34ED-40AB-80AE-ED2E4F819335}">
      <dgm:prSet custT="1"/>
      <dgm:spPr>
        <a:solidFill>
          <a:srgbClr val="FFC000"/>
        </a:solidFill>
        <a:ln>
          <a:noFill/>
        </a:ln>
        <a:effectLst/>
        <a:scene3d>
          <a:camera prst="orthographicFront">
            <a:rot lat="0" lon="0" rev="0"/>
          </a:camera>
          <a:lightRig rig="chilly" dir="t">
            <a:rot lat="0" lon="0" rev="18480000"/>
          </a:lightRig>
        </a:scene3d>
        <a:sp3d prstMaterial="clear">
          <a:bevelT h="63500"/>
        </a:sp3d>
      </dgm:spPr>
      <dgm:t>
        <a:bodyPr/>
        <a:lstStyle/>
        <a:p>
          <a:pPr algn="ctr" rtl="0"/>
          <a:r>
            <a:rPr lang="en-US" sz="2800" b="1" dirty="0" smtClean="0">
              <a:solidFill>
                <a:srgbClr val="C00000"/>
              </a:solidFill>
            </a:rPr>
            <a:t>Monitoring maternal CA-125 levels during chemotherapy is not accurate in pregnancy.</a:t>
          </a:r>
          <a:endParaRPr lang="fa-IR" sz="2800" b="1" dirty="0">
            <a:solidFill>
              <a:srgbClr val="C00000"/>
            </a:solidFill>
          </a:endParaRPr>
        </a:p>
      </dgm:t>
    </dgm:pt>
    <dgm:pt modelId="{8F62404D-3421-43EB-937F-247657ED7E4C}" type="parTrans" cxnId="{6FEC2FF4-BB1D-4F0E-A6AC-D29895BEB063}">
      <dgm:prSet/>
      <dgm:spPr/>
      <dgm:t>
        <a:bodyPr/>
        <a:lstStyle/>
        <a:p>
          <a:endParaRPr lang="en-US"/>
        </a:p>
      </dgm:t>
    </dgm:pt>
    <dgm:pt modelId="{4E214D1D-C773-4337-992E-0F8A172D75D1}" type="sibTrans" cxnId="{6FEC2FF4-BB1D-4F0E-A6AC-D29895BEB063}">
      <dgm:prSet/>
      <dgm:spPr/>
      <dgm:t>
        <a:bodyPr/>
        <a:lstStyle/>
        <a:p>
          <a:endParaRPr lang="en-US"/>
        </a:p>
      </dgm:t>
    </dgm:pt>
    <dgm:pt modelId="{1D8D61A8-5047-4C5F-9CA0-4321B86ECF79}" type="pres">
      <dgm:prSet presAssocID="{ADD880AB-3411-4783-9F13-7FB198F3E5A1}" presName="linear" presStyleCnt="0">
        <dgm:presLayoutVars>
          <dgm:animLvl val="lvl"/>
          <dgm:resizeHandles val="exact"/>
        </dgm:presLayoutVars>
      </dgm:prSet>
      <dgm:spPr/>
      <dgm:t>
        <a:bodyPr/>
        <a:lstStyle/>
        <a:p>
          <a:endParaRPr lang="en-US"/>
        </a:p>
      </dgm:t>
    </dgm:pt>
    <dgm:pt modelId="{D61FC2FE-0E6F-4562-908C-BE30B1AB89F6}" type="pres">
      <dgm:prSet presAssocID="{FB0346C5-34ED-40AB-80AE-ED2E4F819335}" presName="parentText" presStyleLbl="node1" presStyleIdx="0" presStyleCnt="1" custLinFactNeighborX="411" custLinFactNeighborY="0">
        <dgm:presLayoutVars>
          <dgm:chMax val="0"/>
          <dgm:bulletEnabled val="1"/>
        </dgm:presLayoutVars>
      </dgm:prSet>
      <dgm:spPr/>
      <dgm:t>
        <a:bodyPr/>
        <a:lstStyle/>
        <a:p>
          <a:endParaRPr lang="en-US"/>
        </a:p>
      </dgm:t>
    </dgm:pt>
  </dgm:ptLst>
  <dgm:cxnLst>
    <dgm:cxn modelId="{6FEC2FF4-BB1D-4F0E-A6AC-D29895BEB063}" srcId="{ADD880AB-3411-4783-9F13-7FB198F3E5A1}" destId="{FB0346C5-34ED-40AB-80AE-ED2E4F819335}" srcOrd="0" destOrd="0" parTransId="{8F62404D-3421-43EB-937F-247657ED7E4C}" sibTransId="{4E214D1D-C773-4337-992E-0F8A172D75D1}"/>
    <dgm:cxn modelId="{EF4BA579-2936-4345-8B0E-BE8CAFB4AC8C}" type="presOf" srcId="{FB0346C5-34ED-40AB-80AE-ED2E4F819335}" destId="{D61FC2FE-0E6F-4562-908C-BE30B1AB89F6}" srcOrd="0" destOrd="0" presId="urn:microsoft.com/office/officeart/2005/8/layout/vList2"/>
    <dgm:cxn modelId="{EB51E869-5B46-43DE-AF39-4F7CD75E74A4}" type="presOf" srcId="{ADD880AB-3411-4783-9F13-7FB198F3E5A1}" destId="{1D8D61A8-5047-4C5F-9CA0-4321B86ECF79}" srcOrd="0" destOrd="0" presId="urn:microsoft.com/office/officeart/2005/8/layout/vList2"/>
    <dgm:cxn modelId="{F2098F5B-1DAE-4429-90FF-FC793914B323}" type="presParOf" srcId="{1D8D61A8-5047-4C5F-9CA0-4321B86ECF79}" destId="{D61FC2FE-0E6F-4562-908C-BE30B1AB89F6}"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AF64062E-2C22-4A20-8B9A-E25D6EB3B59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8A55370-F0A2-4142-86DD-BFFB1364FD2B}">
      <dgm:prSet custT="1"/>
      <dgm:spPr>
        <a:gradFill flip="none" rotWithShape="0">
          <a:gsLst>
            <a:gs pos="0">
              <a:srgbClr val="000099">
                <a:shade val="30000"/>
                <a:satMod val="115000"/>
              </a:srgbClr>
            </a:gs>
            <a:gs pos="50000">
              <a:srgbClr val="000099">
                <a:shade val="67500"/>
                <a:satMod val="115000"/>
              </a:srgbClr>
            </a:gs>
            <a:gs pos="100000">
              <a:srgbClr val="000099">
                <a:shade val="100000"/>
                <a:satMod val="115000"/>
              </a:srgbClr>
            </a:gs>
          </a:gsLst>
          <a:lin ang="54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rtl="0"/>
          <a:r>
            <a:rPr lang="en-US" sz="3600" b="1" dirty="0" smtClean="0"/>
            <a:t>Computed tomography (CT)</a:t>
          </a:r>
          <a:endParaRPr lang="fa-IR" sz="3600" dirty="0"/>
        </a:p>
      </dgm:t>
    </dgm:pt>
    <dgm:pt modelId="{68F5B0F0-6DA1-4F41-B79C-CD6ABFFEECEA}" type="parTrans" cxnId="{60F89BA7-9E1E-4F69-85E9-9001792425CC}">
      <dgm:prSet/>
      <dgm:spPr/>
      <dgm:t>
        <a:bodyPr/>
        <a:lstStyle/>
        <a:p>
          <a:endParaRPr lang="en-US"/>
        </a:p>
      </dgm:t>
    </dgm:pt>
    <dgm:pt modelId="{C9B729CE-ECE3-4A15-831A-FB599951FC5A}" type="sibTrans" cxnId="{60F89BA7-9E1E-4F69-85E9-9001792425CC}">
      <dgm:prSet/>
      <dgm:spPr/>
      <dgm:t>
        <a:bodyPr/>
        <a:lstStyle/>
        <a:p>
          <a:endParaRPr lang="en-US"/>
        </a:p>
      </dgm:t>
    </dgm:pt>
    <dgm:pt modelId="{D59E94DE-9D27-4B88-9FAE-4850A7C2100B}" type="pres">
      <dgm:prSet presAssocID="{AF64062E-2C22-4A20-8B9A-E25D6EB3B598}" presName="linear" presStyleCnt="0">
        <dgm:presLayoutVars>
          <dgm:animLvl val="lvl"/>
          <dgm:resizeHandles val="exact"/>
        </dgm:presLayoutVars>
      </dgm:prSet>
      <dgm:spPr/>
      <dgm:t>
        <a:bodyPr/>
        <a:lstStyle/>
        <a:p>
          <a:endParaRPr lang="en-US"/>
        </a:p>
      </dgm:t>
    </dgm:pt>
    <dgm:pt modelId="{B8751CE1-E3EA-44C7-B069-5549715E97C6}" type="pres">
      <dgm:prSet presAssocID="{38A55370-F0A2-4142-86DD-BFFB1364FD2B}" presName="parentText" presStyleLbl="node1" presStyleIdx="0" presStyleCnt="1" custScaleY="102656">
        <dgm:presLayoutVars>
          <dgm:chMax val="0"/>
          <dgm:bulletEnabled val="1"/>
        </dgm:presLayoutVars>
      </dgm:prSet>
      <dgm:spPr/>
      <dgm:t>
        <a:bodyPr/>
        <a:lstStyle/>
        <a:p>
          <a:endParaRPr lang="en-US"/>
        </a:p>
      </dgm:t>
    </dgm:pt>
  </dgm:ptLst>
  <dgm:cxnLst>
    <dgm:cxn modelId="{60F89BA7-9E1E-4F69-85E9-9001792425CC}" srcId="{AF64062E-2C22-4A20-8B9A-E25D6EB3B598}" destId="{38A55370-F0A2-4142-86DD-BFFB1364FD2B}" srcOrd="0" destOrd="0" parTransId="{68F5B0F0-6DA1-4F41-B79C-CD6ABFFEECEA}" sibTransId="{C9B729CE-ECE3-4A15-831A-FB599951FC5A}"/>
    <dgm:cxn modelId="{3EEFD0E5-B6F9-4CBC-BE14-70A8E48D109E}" type="presOf" srcId="{AF64062E-2C22-4A20-8B9A-E25D6EB3B598}" destId="{D59E94DE-9D27-4B88-9FAE-4850A7C2100B}" srcOrd="0" destOrd="0" presId="urn:microsoft.com/office/officeart/2005/8/layout/vList2"/>
    <dgm:cxn modelId="{34E8DC18-7A17-417D-8868-7E1D1222CC1D}" type="presOf" srcId="{38A55370-F0A2-4142-86DD-BFFB1364FD2B}" destId="{B8751CE1-E3EA-44C7-B069-5549715E97C6}" srcOrd="0" destOrd="0" presId="urn:microsoft.com/office/officeart/2005/8/layout/vList2"/>
    <dgm:cxn modelId="{25B3017B-D430-418F-80E1-2883F50F7713}" type="presParOf" srcId="{D59E94DE-9D27-4B88-9FAE-4850A7C2100B}" destId="{B8751CE1-E3EA-44C7-B069-5549715E97C6}" srcOrd="0" destOrd="0" presId="urn:microsoft.com/office/officeart/2005/8/layout/vList2"/>
  </dgm:cxnLst>
  <dgm:bg>
    <a:solidFill>
      <a:srgbClr val="000099"/>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52A80936-B39C-43DF-AA13-61CA123CFF8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A36E95C-C032-4F31-A307-490692DA1DE6}">
      <dgm:prSet custT="1"/>
      <dgm:spPr>
        <a:solidFill>
          <a:srgbClr val="0000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rtl="0"/>
          <a:r>
            <a:rPr lang="en-US" sz="3200" b="1" dirty="0" smtClean="0">
              <a:solidFill>
                <a:srgbClr val="00FF00"/>
              </a:solidFill>
            </a:rPr>
            <a:t> CT  is avoided in pregnant women if other imaging methods can provide the needed information. </a:t>
          </a:r>
          <a:endParaRPr lang="fa-IR" sz="3200" dirty="0">
            <a:solidFill>
              <a:srgbClr val="00FF00"/>
            </a:solidFill>
          </a:endParaRPr>
        </a:p>
      </dgm:t>
    </dgm:pt>
    <dgm:pt modelId="{E8A62DF3-F859-4079-97C2-443239983D91}" type="parTrans" cxnId="{43B66CCE-DA95-4D59-BD84-AD63B1B08C6A}">
      <dgm:prSet/>
      <dgm:spPr/>
      <dgm:t>
        <a:bodyPr/>
        <a:lstStyle/>
        <a:p>
          <a:endParaRPr lang="en-US"/>
        </a:p>
      </dgm:t>
    </dgm:pt>
    <dgm:pt modelId="{BBBE03B3-0F6A-4B0A-A1DD-7F841571442E}" type="sibTrans" cxnId="{43B66CCE-DA95-4D59-BD84-AD63B1B08C6A}">
      <dgm:prSet/>
      <dgm:spPr/>
      <dgm:t>
        <a:bodyPr/>
        <a:lstStyle/>
        <a:p>
          <a:endParaRPr lang="en-US"/>
        </a:p>
      </dgm:t>
    </dgm:pt>
    <dgm:pt modelId="{AD3E15B1-6137-4D14-8F71-7B9F9CCAF9C5}" type="pres">
      <dgm:prSet presAssocID="{52A80936-B39C-43DF-AA13-61CA123CFF8F}" presName="linear" presStyleCnt="0">
        <dgm:presLayoutVars>
          <dgm:animLvl val="lvl"/>
          <dgm:resizeHandles val="exact"/>
        </dgm:presLayoutVars>
      </dgm:prSet>
      <dgm:spPr/>
      <dgm:t>
        <a:bodyPr/>
        <a:lstStyle/>
        <a:p>
          <a:endParaRPr lang="en-US"/>
        </a:p>
      </dgm:t>
    </dgm:pt>
    <dgm:pt modelId="{8EE1A182-9F7A-40FD-BF72-59CA75317758}" type="pres">
      <dgm:prSet presAssocID="{2A36E95C-C032-4F31-A307-490692DA1DE6}" presName="parentText" presStyleLbl="node1" presStyleIdx="0" presStyleCnt="1" custScaleY="447030">
        <dgm:presLayoutVars>
          <dgm:chMax val="0"/>
          <dgm:bulletEnabled val="1"/>
        </dgm:presLayoutVars>
      </dgm:prSet>
      <dgm:spPr/>
      <dgm:t>
        <a:bodyPr/>
        <a:lstStyle/>
        <a:p>
          <a:endParaRPr lang="en-US"/>
        </a:p>
      </dgm:t>
    </dgm:pt>
  </dgm:ptLst>
  <dgm:cxnLst>
    <dgm:cxn modelId="{5B033DE2-FF47-4037-BCB4-75BBAF10B1B9}" type="presOf" srcId="{2A36E95C-C032-4F31-A307-490692DA1DE6}" destId="{8EE1A182-9F7A-40FD-BF72-59CA75317758}" srcOrd="0" destOrd="0" presId="urn:microsoft.com/office/officeart/2005/8/layout/vList2"/>
    <dgm:cxn modelId="{43B66CCE-DA95-4D59-BD84-AD63B1B08C6A}" srcId="{52A80936-B39C-43DF-AA13-61CA123CFF8F}" destId="{2A36E95C-C032-4F31-A307-490692DA1DE6}" srcOrd="0" destOrd="0" parTransId="{E8A62DF3-F859-4079-97C2-443239983D91}" sibTransId="{BBBE03B3-0F6A-4B0A-A1DD-7F841571442E}"/>
    <dgm:cxn modelId="{BF92898F-6AE5-44A1-9F18-6289D4AFC8B2}" type="presOf" srcId="{52A80936-B39C-43DF-AA13-61CA123CFF8F}" destId="{AD3E15B1-6137-4D14-8F71-7B9F9CCAF9C5}" srcOrd="0" destOrd="0" presId="urn:microsoft.com/office/officeart/2005/8/layout/vList2"/>
    <dgm:cxn modelId="{4AE799DA-9D43-4F76-A3EC-4D75FB3310E2}" type="presParOf" srcId="{AD3E15B1-6137-4D14-8F71-7B9F9CCAF9C5}" destId="{8EE1A182-9F7A-40FD-BF72-59CA75317758}"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08C3E0BE-66DA-4263-A4A9-68A97069CA1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7818CDD-C038-45E9-8109-3116511005D0}">
      <dgm:prSet/>
      <dgm:spPr>
        <a:solidFill>
          <a:srgbClr val="000099"/>
        </a:solidFill>
      </dgm:spPr>
      <dgm:t>
        <a:bodyPr/>
        <a:lstStyle/>
        <a:p>
          <a:pPr algn="ctr" rtl="0"/>
          <a:r>
            <a:rPr lang="en-US" b="1" dirty="0" smtClean="0"/>
            <a:t>Concerns regarding a possible increase in the risk of developing childhood cancer. </a:t>
          </a:r>
          <a:endParaRPr lang="fa-IR" dirty="0"/>
        </a:p>
      </dgm:t>
    </dgm:pt>
    <dgm:pt modelId="{44C7ADF9-560A-4C05-A3B2-98AFF3AF6BF4}" type="parTrans" cxnId="{34E7FAA0-F89B-4976-A3F3-5284C98E284D}">
      <dgm:prSet/>
      <dgm:spPr/>
      <dgm:t>
        <a:bodyPr/>
        <a:lstStyle/>
        <a:p>
          <a:endParaRPr lang="en-US"/>
        </a:p>
      </dgm:t>
    </dgm:pt>
    <dgm:pt modelId="{C2B2DC5B-4675-4D5D-B1F3-5D54094D0387}" type="sibTrans" cxnId="{34E7FAA0-F89B-4976-A3F3-5284C98E284D}">
      <dgm:prSet/>
      <dgm:spPr/>
      <dgm:t>
        <a:bodyPr/>
        <a:lstStyle/>
        <a:p>
          <a:endParaRPr lang="en-US"/>
        </a:p>
      </dgm:t>
    </dgm:pt>
    <dgm:pt modelId="{1EAB5587-2BC8-417C-B9D5-C9E68E0A7F1C}">
      <dgm:prSet/>
      <dgm:spPr/>
      <dgm:t>
        <a:bodyPr/>
        <a:lstStyle/>
        <a:p>
          <a:pPr algn="ctr" rtl="0"/>
          <a:r>
            <a:rPr lang="en-US" b="1" dirty="0" smtClean="0"/>
            <a:t>Iodinated contrast agents with CT carries a risk of transient suppression of the fetal thyroid. </a:t>
          </a:r>
          <a:endParaRPr lang="fa-IR" dirty="0"/>
        </a:p>
      </dgm:t>
    </dgm:pt>
    <dgm:pt modelId="{5B14EEFB-96BE-41E1-AC32-0ACAF9B18443}" type="parTrans" cxnId="{FF0BDF3B-3537-4336-9217-B9932963A501}">
      <dgm:prSet/>
      <dgm:spPr/>
      <dgm:t>
        <a:bodyPr/>
        <a:lstStyle/>
        <a:p>
          <a:endParaRPr lang="en-US"/>
        </a:p>
      </dgm:t>
    </dgm:pt>
    <dgm:pt modelId="{9525D106-D22A-495E-A7E6-1DC30873A042}" type="sibTrans" cxnId="{FF0BDF3B-3537-4336-9217-B9932963A501}">
      <dgm:prSet/>
      <dgm:spPr/>
      <dgm:t>
        <a:bodyPr/>
        <a:lstStyle/>
        <a:p>
          <a:endParaRPr lang="en-US"/>
        </a:p>
      </dgm:t>
    </dgm:pt>
    <dgm:pt modelId="{B5D28B87-0D46-4A17-A4BF-94260DCAE1F8}" type="pres">
      <dgm:prSet presAssocID="{08C3E0BE-66DA-4263-A4A9-68A97069CA14}" presName="linear" presStyleCnt="0">
        <dgm:presLayoutVars>
          <dgm:animLvl val="lvl"/>
          <dgm:resizeHandles val="exact"/>
        </dgm:presLayoutVars>
      </dgm:prSet>
      <dgm:spPr/>
      <dgm:t>
        <a:bodyPr/>
        <a:lstStyle/>
        <a:p>
          <a:endParaRPr lang="en-US"/>
        </a:p>
      </dgm:t>
    </dgm:pt>
    <dgm:pt modelId="{DB4E4914-E480-4077-88CC-CB9255F76519}" type="pres">
      <dgm:prSet presAssocID="{D7818CDD-C038-45E9-8109-3116511005D0}" presName="parentText" presStyleLbl="node1" presStyleIdx="0" presStyleCnt="2">
        <dgm:presLayoutVars>
          <dgm:chMax val="0"/>
          <dgm:bulletEnabled val="1"/>
        </dgm:presLayoutVars>
      </dgm:prSet>
      <dgm:spPr/>
      <dgm:t>
        <a:bodyPr/>
        <a:lstStyle/>
        <a:p>
          <a:endParaRPr lang="en-US"/>
        </a:p>
      </dgm:t>
    </dgm:pt>
    <dgm:pt modelId="{15A7B407-A95D-40D5-9F40-743856D2E759}" type="pres">
      <dgm:prSet presAssocID="{C2B2DC5B-4675-4D5D-B1F3-5D54094D0387}" presName="spacer" presStyleCnt="0"/>
      <dgm:spPr/>
    </dgm:pt>
    <dgm:pt modelId="{2E08278D-52B7-4D2D-A12A-26316AEC79D2}" type="pres">
      <dgm:prSet presAssocID="{1EAB5587-2BC8-417C-B9D5-C9E68E0A7F1C}" presName="parentText" presStyleLbl="node1" presStyleIdx="1" presStyleCnt="2">
        <dgm:presLayoutVars>
          <dgm:chMax val="0"/>
          <dgm:bulletEnabled val="1"/>
        </dgm:presLayoutVars>
      </dgm:prSet>
      <dgm:spPr/>
      <dgm:t>
        <a:bodyPr/>
        <a:lstStyle/>
        <a:p>
          <a:endParaRPr lang="en-US"/>
        </a:p>
      </dgm:t>
    </dgm:pt>
  </dgm:ptLst>
  <dgm:cxnLst>
    <dgm:cxn modelId="{34E7FAA0-F89B-4976-A3F3-5284C98E284D}" srcId="{08C3E0BE-66DA-4263-A4A9-68A97069CA14}" destId="{D7818CDD-C038-45E9-8109-3116511005D0}" srcOrd="0" destOrd="0" parTransId="{44C7ADF9-560A-4C05-A3B2-98AFF3AF6BF4}" sibTransId="{C2B2DC5B-4675-4D5D-B1F3-5D54094D0387}"/>
    <dgm:cxn modelId="{D2BAABF7-14A7-4B75-B86F-1719376BF169}" type="presOf" srcId="{08C3E0BE-66DA-4263-A4A9-68A97069CA14}" destId="{B5D28B87-0D46-4A17-A4BF-94260DCAE1F8}" srcOrd="0" destOrd="0" presId="urn:microsoft.com/office/officeart/2005/8/layout/vList2"/>
    <dgm:cxn modelId="{4490752D-0F2C-4DFA-A6B1-038CD1FBFE78}" type="presOf" srcId="{1EAB5587-2BC8-417C-B9D5-C9E68E0A7F1C}" destId="{2E08278D-52B7-4D2D-A12A-26316AEC79D2}" srcOrd="0" destOrd="0" presId="urn:microsoft.com/office/officeart/2005/8/layout/vList2"/>
    <dgm:cxn modelId="{FF0BDF3B-3537-4336-9217-B9932963A501}" srcId="{08C3E0BE-66DA-4263-A4A9-68A97069CA14}" destId="{1EAB5587-2BC8-417C-B9D5-C9E68E0A7F1C}" srcOrd="1" destOrd="0" parTransId="{5B14EEFB-96BE-41E1-AC32-0ACAF9B18443}" sibTransId="{9525D106-D22A-495E-A7E6-1DC30873A042}"/>
    <dgm:cxn modelId="{8B24BE1D-3741-4F3B-B80F-BF7440E2F4A3}" type="presOf" srcId="{D7818CDD-C038-45E9-8109-3116511005D0}" destId="{DB4E4914-E480-4077-88CC-CB9255F76519}" srcOrd="0" destOrd="0" presId="urn:microsoft.com/office/officeart/2005/8/layout/vList2"/>
    <dgm:cxn modelId="{F8279462-A276-43BB-8DC7-A7F8FFA5AD00}" type="presParOf" srcId="{B5D28B87-0D46-4A17-A4BF-94260DCAE1F8}" destId="{DB4E4914-E480-4077-88CC-CB9255F76519}" srcOrd="0" destOrd="0" presId="urn:microsoft.com/office/officeart/2005/8/layout/vList2"/>
    <dgm:cxn modelId="{F848E23A-16E2-481D-9173-99DFFEBB3037}" type="presParOf" srcId="{B5D28B87-0D46-4A17-A4BF-94260DCAE1F8}" destId="{15A7B407-A95D-40D5-9F40-743856D2E759}" srcOrd="1" destOrd="0" presId="urn:microsoft.com/office/officeart/2005/8/layout/vList2"/>
    <dgm:cxn modelId="{D81EF5E9-3F9E-4B7B-A18D-39A233854064}" type="presParOf" srcId="{B5D28B87-0D46-4A17-A4BF-94260DCAE1F8}" destId="{2E08278D-52B7-4D2D-A12A-26316AEC79D2}" srcOrd="2"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9604E726-9653-4D76-83A2-69F1B1639D6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83E006B-EDDB-49DA-ABF5-2ED66F21C4A3}">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rtl="0"/>
          <a:r>
            <a:rPr lang="en-US" b="1" dirty="0" smtClean="0"/>
            <a:t>Are involved in biological functions associated with fetal development, differentiation, and maturation.</a:t>
          </a:r>
          <a:endParaRPr lang="fa-IR" dirty="0"/>
        </a:p>
      </dgm:t>
    </dgm:pt>
    <dgm:pt modelId="{FB3C5615-F119-4AB6-A3BB-C05D83B8F025}" type="parTrans" cxnId="{9E03B06E-FF99-408A-959B-F81211F67A20}">
      <dgm:prSet/>
      <dgm:spPr/>
      <dgm:t>
        <a:bodyPr/>
        <a:lstStyle/>
        <a:p>
          <a:endParaRPr lang="en-US"/>
        </a:p>
      </dgm:t>
    </dgm:pt>
    <dgm:pt modelId="{C19EBEC8-A846-47A2-AD5A-B0D5753E0401}" type="sibTrans" cxnId="{9E03B06E-FF99-408A-959B-F81211F67A20}">
      <dgm:prSet/>
      <dgm:spPr/>
      <dgm:t>
        <a:bodyPr/>
        <a:lstStyle/>
        <a:p>
          <a:endParaRPr lang="en-US"/>
        </a:p>
      </dgm:t>
    </dgm:pt>
    <dgm:pt modelId="{7E4DD1B9-5D45-4DA4-A364-EC6D311F1224}" type="pres">
      <dgm:prSet presAssocID="{9604E726-9653-4D76-83A2-69F1B1639D65}" presName="linear" presStyleCnt="0">
        <dgm:presLayoutVars>
          <dgm:animLvl val="lvl"/>
          <dgm:resizeHandles val="exact"/>
        </dgm:presLayoutVars>
      </dgm:prSet>
      <dgm:spPr/>
    </dgm:pt>
    <dgm:pt modelId="{162833D9-C6A2-42C5-BDD8-C5AA441C5BF1}" type="pres">
      <dgm:prSet presAssocID="{883E006B-EDDB-49DA-ABF5-2ED66F21C4A3}" presName="parentText" presStyleLbl="node1" presStyleIdx="0" presStyleCnt="1">
        <dgm:presLayoutVars>
          <dgm:chMax val="0"/>
          <dgm:bulletEnabled val="1"/>
        </dgm:presLayoutVars>
      </dgm:prSet>
      <dgm:spPr/>
    </dgm:pt>
  </dgm:ptLst>
  <dgm:cxnLst>
    <dgm:cxn modelId="{9E03B06E-FF99-408A-959B-F81211F67A20}" srcId="{9604E726-9653-4D76-83A2-69F1B1639D65}" destId="{883E006B-EDDB-49DA-ABF5-2ED66F21C4A3}" srcOrd="0" destOrd="0" parTransId="{FB3C5615-F119-4AB6-A3BB-C05D83B8F025}" sibTransId="{C19EBEC8-A846-47A2-AD5A-B0D5753E0401}"/>
    <dgm:cxn modelId="{C2716A78-386E-416E-BF14-10035B4CBE93}" type="presOf" srcId="{883E006B-EDDB-49DA-ABF5-2ED66F21C4A3}" destId="{162833D9-C6A2-42C5-BDD8-C5AA441C5BF1}" srcOrd="0" destOrd="0" presId="urn:microsoft.com/office/officeart/2005/8/layout/vList2"/>
    <dgm:cxn modelId="{FC66BC8E-14F2-449C-88F3-2644A27325FE}" type="presOf" srcId="{9604E726-9653-4D76-83A2-69F1B1639D65}" destId="{7E4DD1B9-5D45-4DA4-A364-EC6D311F1224}" srcOrd="0" destOrd="0" presId="urn:microsoft.com/office/officeart/2005/8/layout/vList2"/>
    <dgm:cxn modelId="{355CB953-2D31-4059-967F-A729FD2F0A2F}" type="presParOf" srcId="{7E4DD1B9-5D45-4DA4-A364-EC6D311F1224}" destId="{162833D9-C6A2-42C5-BDD8-C5AA441C5BF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75F0DF74-4E26-4F3D-BBD2-B7E2AD97FC7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89840C5D-5ECA-4D6B-AFF6-0C468BB64337}">
      <dgm:prSet/>
      <dgm:spPr>
        <a:noFill/>
      </dgm:spPr>
      <dgm:t>
        <a:bodyPr/>
        <a:lstStyle/>
        <a:p>
          <a:pPr algn="ctr" rtl="0"/>
          <a:r>
            <a:rPr lang="en-US" b="1" dirty="0" smtClean="0">
              <a:solidFill>
                <a:srgbClr val="000099"/>
              </a:solidFill>
            </a:rPr>
            <a:t>SURGERY</a:t>
          </a:r>
          <a:r>
            <a:rPr lang="en-US" dirty="0" smtClean="0">
              <a:solidFill>
                <a:srgbClr val="000099"/>
              </a:solidFill>
            </a:rPr>
            <a:t> </a:t>
          </a:r>
          <a:br>
            <a:rPr lang="en-US" dirty="0" smtClean="0">
              <a:solidFill>
                <a:srgbClr val="000099"/>
              </a:solidFill>
            </a:rPr>
          </a:br>
          <a:r>
            <a:rPr lang="en-US" dirty="0" smtClean="0">
              <a:solidFill>
                <a:srgbClr val="000099"/>
              </a:solidFill>
            </a:rPr>
            <a:t>Laparoscopic and open surgery </a:t>
          </a:r>
          <a:endParaRPr lang="fa-IR" dirty="0">
            <a:solidFill>
              <a:srgbClr val="000099"/>
            </a:solidFill>
          </a:endParaRPr>
        </a:p>
      </dgm:t>
    </dgm:pt>
    <dgm:pt modelId="{4EE3C05E-AFEC-4B40-90D2-C8F16F5D0D0A}" type="parTrans" cxnId="{B1F1CC51-3EF4-4CDF-956F-11B655F24EE5}">
      <dgm:prSet/>
      <dgm:spPr/>
      <dgm:t>
        <a:bodyPr/>
        <a:lstStyle/>
        <a:p>
          <a:endParaRPr lang="en-US"/>
        </a:p>
      </dgm:t>
    </dgm:pt>
    <dgm:pt modelId="{4960C5F3-5278-452F-9A48-A8EFFD20715C}" type="sibTrans" cxnId="{B1F1CC51-3EF4-4CDF-956F-11B655F24EE5}">
      <dgm:prSet/>
      <dgm:spPr/>
      <dgm:t>
        <a:bodyPr/>
        <a:lstStyle/>
        <a:p>
          <a:endParaRPr lang="en-US"/>
        </a:p>
      </dgm:t>
    </dgm:pt>
    <dgm:pt modelId="{8DC52C8C-D8FB-4DDC-8FAB-E7ADC6F4E69A}" type="pres">
      <dgm:prSet presAssocID="{75F0DF74-4E26-4F3D-BBD2-B7E2AD97FC78}" presName="linear" presStyleCnt="0">
        <dgm:presLayoutVars>
          <dgm:animLvl val="lvl"/>
          <dgm:resizeHandles val="exact"/>
        </dgm:presLayoutVars>
      </dgm:prSet>
      <dgm:spPr/>
      <dgm:t>
        <a:bodyPr/>
        <a:lstStyle/>
        <a:p>
          <a:endParaRPr lang="en-US"/>
        </a:p>
      </dgm:t>
    </dgm:pt>
    <dgm:pt modelId="{C6344404-AAA7-4EFC-9B53-CF7B2B6B5C76}" type="pres">
      <dgm:prSet presAssocID="{89840C5D-5ECA-4D6B-AFF6-0C468BB64337}" presName="parentText" presStyleLbl="node1" presStyleIdx="0" presStyleCnt="1">
        <dgm:presLayoutVars>
          <dgm:chMax val="0"/>
          <dgm:bulletEnabled val="1"/>
        </dgm:presLayoutVars>
      </dgm:prSet>
      <dgm:spPr/>
      <dgm:t>
        <a:bodyPr/>
        <a:lstStyle/>
        <a:p>
          <a:endParaRPr lang="en-US"/>
        </a:p>
      </dgm:t>
    </dgm:pt>
  </dgm:ptLst>
  <dgm:cxnLst>
    <dgm:cxn modelId="{0E97306C-A324-4C83-9DFE-AD8B256F9574}" type="presOf" srcId="{75F0DF74-4E26-4F3D-BBD2-B7E2AD97FC78}" destId="{8DC52C8C-D8FB-4DDC-8FAB-E7ADC6F4E69A}" srcOrd="0" destOrd="0" presId="urn:microsoft.com/office/officeart/2005/8/layout/vList2"/>
    <dgm:cxn modelId="{B1F1CC51-3EF4-4CDF-956F-11B655F24EE5}" srcId="{75F0DF74-4E26-4F3D-BBD2-B7E2AD97FC78}" destId="{89840C5D-5ECA-4D6B-AFF6-0C468BB64337}" srcOrd="0" destOrd="0" parTransId="{4EE3C05E-AFEC-4B40-90D2-C8F16F5D0D0A}" sibTransId="{4960C5F3-5278-452F-9A48-A8EFFD20715C}"/>
    <dgm:cxn modelId="{BB41E257-9EF1-4074-84CF-8188E4C7054A}" type="presOf" srcId="{89840C5D-5ECA-4D6B-AFF6-0C468BB64337}" destId="{C6344404-AAA7-4EFC-9B53-CF7B2B6B5C76}" srcOrd="0" destOrd="0" presId="urn:microsoft.com/office/officeart/2005/8/layout/vList2"/>
    <dgm:cxn modelId="{6F4166B3-1FE0-44D1-ADBD-A086916E8B7D}" type="presParOf" srcId="{8DC52C8C-D8FB-4DDC-8FAB-E7ADC6F4E69A}" destId="{C6344404-AAA7-4EFC-9B53-CF7B2B6B5C76}" srcOrd="0"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D913158A-A09E-4C8B-9EFB-F6D1509CABDA}"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148DFD87-F9FE-4562-B4A4-0C9001865CE8}">
      <dgm:prSet/>
      <dgm:spPr>
        <a:gradFill flip="none" rotWithShape="0">
          <a:gsLst>
            <a:gs pos="0">
              <a:srgbClr val="000099">
                <a:shade val="30000"/>
                <a:satMod val="115000"/>
              </a:srgbClr>
            </a:gs>
            <a:gs pos="50000">
              <a:srgbClr val="000099">
                <a:shade val="67500"/>
                <a:satMod val="115000"/>
              </a:srgbClr>
            </a:gs>
            <a:gs pos="100000">
              <a:srgbClr val="000099">
                <a:shade val="100000"/>
                <a:satMod val="115000"/>
              </a:srgbClr>
            </a:gs>
          </a:gsLst>
          <a:lin ang="16200000" scaled="1"/>
          <a:tileRect/>
        </a:gradFill>
      </dgm:spPr>
      <dgm:t>
        <a:bodyPr/>
        <a:lstStyle/>
        <a:p>
          <a:pPr algn="ctr" rtl="0"/>
          <a:r>
            <a:rPr lang="en-US" b="1" dirty="0" smtClean="0">
              <a:solidFill>
                <a:srgbClr val="00FF00"/>
              </a:solidFill>
            </a:rPr>
            <a:t>Surgery</a:t>
          </a:r>
          <a:endParaRPr lang="fa-IR" dirty="0">
            <a:solidFill>
              <a:srgbClr val="00FF00"/>
            </a:solidFill>
          </a:endParaRPr>
        </a:p>
      </dgm:t>
    </dgm:pt>
    <dgm:pt modelId="{7891558E-5268-4969-AD84-1B35D11D5357}" type="parTrans" cxnId="{25F2DE35-B8D1-43D5-A362-D936749B1395}">
      <dgm:prSet/>
      <dgm:spPr/>
      <dgm:t>
        <a:bodyPr/>
        <a:lstStyle/>
        <a:p>
          <a:endParaRPr lang="en-US"/>
        </a:p>
      </dgm:t>
    </dgm:pt>
    <dgm:pt modelId="{054109E7-CC6F-47B2-860C-B222052CC36A}" type="sibTrans" cxnId="{25F2DE35-B8D1-43D5-A362-D936749B1395}">
      <dgm:prSet/>
      <dgm:spPr/>
      <dgm:t>
        <a:bodyPr/>
        <a:lstStyle/>
        <a:p>
          <a:endParaRPr lang="en-US"/>
        </a:p>
      </dgm:t>
    </dgm:pt>
    <dgm:pt modelId="{776FD6D1-6570-4A64-9A26-E3448B0A9810}" type="pres">
      <dgm:prSet presAssocID="{D913158A-A09E-4C8B-9EFB-F6D1509CABDA}" presName="linear" presStyleCnt="0">
        <dgm:presLayoutVars>
          <dgm:animLvl val="lvl"/>
          <dgm:resizeHandles val="exact"/>
        </dgm:presLayoutVars>
      </dgm:prSet>
      <dgm:spPr/>
      <dgm:t>
        <a:bodyPr/>
        <a:lstStyle/>
        <a:p>
          <a:endParaRPr lang="en-US"/>
        </a:p>
      </dgm:t>
    </dgm:pt>
    <dgm:pt modelId="{C563F744-33E8-4295-B3DE-A5276F9E3389}" type="pres">
      <dgm:prSet presAssocID="{148DFD87-F9FE-4562-B4A4-0C9001865CE8}" presName="parentText" presStyleLbl="node1" presStyleIdx="0" presStyleCnt="1" custLinFactNeighborY="17772">
        <dgm:presLayoutVars>
          <dgm:chMax val="0"/>
          <dgm:bulletEnabled val="1"/>
        </dgm:presLayoutVars>
      </dgm:prSet>
      <dgm:spPr/>
      <dgm:t>
        <a:bodyPr/>
        <a:lstStyle/>
        <a:p>
          <a:endParaRPr lang="en-US"/>
        </a:p>
      </dgm:t>
    </dgm:pt>
  </dgm:ptLst>
  <dgm:cxnLst>
    <dgm:cxn modelId="{65B431A5-24A9-441E-BE89-7F3E9C87E709}" type="presOf" srcId="{D913158A-A09E-4C8B-9EFB-F6D1509CABDA}" destId="{776FD6D1-6570-4A64-9A26-E3448B0A9810}" srcOrd="0" destOrd="0" presId="urn:microsoft.com/office/officeart/2005/8/layout/vList2"/>
    <dgm:cxn modelId="{25F2DE35-B8D1-43D5-A362-D936749B1395}" srcId="{D913158A-A09E-4C8B-9EFB-F6D1509CABDA}" destId="{148DFD87-F9FE-4562-B4A4-0C9001865CE8}" srcOrd="0" destOrd="0" parTransId="{7891558E-5268-4969-AD84-1B35D11D5357}" sibTransId="{054109E7-CC6F-47B2-860C-B222052CC36A}"/>
    <dgm:cxn modelId="{AA54DAA1-46C0-408F-857B-38CB8B21788F}" type="presOf" srcId="{148DFD87-F9FE-4562-B4A4-0C9001865CE8}" destId="{C563F744-33E8-4295-B3DE-A5276F9E3389}" srcOrd="0" destOrd="0" presId="urn:microsoft.com/office/officeart/2005/8/layout/vList2"/>
    <dgm:cxn modelId="{FF2E5273-1017-4B82-B84D-D6E0A49D4CB1}" type="presParOf" srcId="{776FD6D1-6570-4A64-9A26-E3448B0A9810}" destId="{C563F744-33E8-4295-B3DE-A5276F9E338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6D3DF1C5-0B19-4EC7-99DF-CDC6377B95D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4F61656-16AB-4A39-8CAE-335D415A1423}">
      <dgm:prSet custT="1"/>
      <dgm:spPr>
        <a:solidFill>
          <a:srgbClr val="0000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rtl="0">
            <a:lnSpc>
              <a:spcPct val="150000"/>
            </a:lnSpc>
          </a:pPr>
          <a:r>
            <a:rPr lang="en-US" sz="3600" b="1" dirty="0" smtClean="0">
              <a:solidFill>
                <a:srgbClr val="FFFF00"/>
              </a:solidFill>
            </a:rPr>
            <a:t>Ovarian cystectomy in an ischemic, edematous ovary may be technically difficult, and adnexectomy may be necessary.</a:t>
          </a:r>
          <a:endParaRPr lang="fa-IR" sz="3600" b="1" dirty="0">
            <a:solidFill>
              <a:srgbClr val="FFFF00"/>
            </a:solidFill>
          </a:endParaRPr>
        </a:p>
      </dgm:t>
    </dgm:pt>
    <dgm:pt modelId="{E9BCD82E-C1E6-47B2-AF82-358637999E09}" type="parTrans" cxnId="{C2ECF8FA-0CF8-442C-AB7A-58318432CF4B}">
      <dgm:prSet/>
      <dgm:spPr/>
      <dgm:t>
        <a:bodyPr/>
        <a:lstStyle/>
        <a:p>
          <a:endParaRPr lang="en-US"/>
        </a:p>
      </dgm:t>
    </dgm:pt>
    <dgm:pt modelId="{8513B7F3-1096-4A46-A3EC-102C487AE1FB}" type="sibTrans" cxnId="{C2ECF8FA-0CF8-442C-AB7A-58318432CF4B}">
      <dgm:prSet/>
      <dgm:spPr/>
      <dgm:t>
        <a:bodyPr/>
        <a:lstStyle/>
        <a:p>
          <a:endParaRPr lang="en-US"/>
        </a:p>
      </dgm:t>
    </dgm:pt>
    <dgm:pt modelId="{84FDAD89-2521-42D5-BAB7-68BAC8473272}">
      <dgm:prSet custT="1"/>
      <dgm:spPr>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rtl="0">
            <a:lnSpc>
              <a:spcPct val="150000"/>
            </a:lnSpc>
          </a:pPr>
          <a:r>
            <a:rPr lang="en-US" sz="3600" b="1" dirty="0" smtClean="0">
              <a:solidFill>
                <a:srgbClr val="0A50B6"/>
              </a:solidFill>
            </a:rPr>
            <a:t>In ovarian hemorrhage follows rupture of corpus luteum cyst, if the Dx. certain and symptoms abate, observation and surveillance is usually sufficient</a:t>
          </a:r>
          <a:r>
            <a:rPr lang="en-US" sz="500" b="1" dirty="0" smtClean="0">
              <a:solidFill>
                <a:srgbClr val="0A50B6"/>
              </a:solidFill>
            </a:rPr>
            <a:t>..</a:t>
          </a:r>
          <a:endParaRPr lang="fa-IR" sz="500" b="1" dirty="0">
            <a:solidFill>
              <a:srgbClr val="0A50B6"/>
            </a:solidFill>
          </a:endParaRPr>
        </a:p>
      </dgm:t>
    </dgm:pt>
    <dgm:pt modelId="{C2223077-180F-4B28-8233-B4038CF1CE09}" type="parTrans" cxnId="{B1FDF1E8-3EA3-4A39-90C6-72FE24BB4056}">
      <dgm:prSet/>
      <dgm:spPr/>
      <dgm:t>
        <a:bodyPr/>
        <a:lstStyle/>
        <a:p>
          <a:endParaRPr lang="en-US"/>
        </a:p>
      </dgm:t>
    </dgm:pt>
    <dgm:pt modelId="{5B73707F-AAE7-43D5-B124-70E4999E39AF}" type="sibTrans" cxnId="{B1FDF1E8-3EA3-4A39-90C6-72FE24BB4056}">
      <dgm:prSet/>
      <dgm:spPr/>
      <dgm:t>
        <a:bodyPr/>
        <a:lstStyle/>
        <a:p>
          <a:endParaRPr lang="en-US"/>
        </a:p>
      </dgm:t>
    </dgm:pt>
    <dgm:pt modelId="{A73967A4-A668-406B-B6E3-6FA428DE4B3E}" type="pres">
      <dgm:prSet presAssocID="{6D3DF1C5-0B19-4EC7-99DF-CDC6377B95D6}" presName="linear" presStyleCnt="0">
        <dgm:presLayoutVars>
          <dgm:animLvl val="lvl"/>
          <dgm:resizeHandles val="exact"/>
        </dgm:presLayoutVars>
      </dgm:prSet>
      <dgm:spPr/>
      <dgm:t>
        <a:bodyPr/>
        <a:lstStyle/>
        <a:p>
          <a:endParaRPr lang="en-US"/>
        </a:p>
      </dgm:t>
    </dgm:pt>
    <dgm:pt modelId="{D2EE149C-7B3F-4223-B3DF-A5EEDE6AE68E}" type="pres">
      <dgm:prSet presAssocID="{C4F61656-16AB-4A39-8CAE-335D415A1423}" presName="parentText" presStyleLbl="node1" presStyleIdx="0" presStyleCnt="2">
        <dgm:presLayoutVars>
          <dgm:chMax val="0"/>
          <dgm:bulletEnabled val="1"/>
        </dgm:presLayoutVars>
      </dgm:prSet>
      <dgm:spPr/>
      <dgm:t>
        <a:bodyPr/>
        <a:lstStyle/>
        <a:p>
          <a:endParaRPr lang="en-US"/>
        </a:p>
      </dgm:t>
    </dgm:pt>
    <dgm:pt modelId="{8453A86A-7A87-4333-B872-DF12C6D5DB6D}" type="pres">
      <dgm:prSet presAssocID="{8513B7F3-1096-4A46-A3EC-102C487AE1FB}" presName="spacer" presStyleCnt="0"/>
      <dgm:spPr/>
    </dgm:pt>
    <dgm:pt modelId="{9F6FA73E-EDAA-466A-A6F4-DFAE4EB06DD6}" type="pres">
      <dgm:prSet presAssocID="{84FDAD89-2521-42D5-BAB7-68BAC8473272}" presName="parentText" presStyleLbl="node1" presStyleIdx="1" presStyleCnt="2">
        <dgm:presLayoutVars>
          <dgm:chMax val="0"/>
          <dgm:bulletEnabled val="1"/>
        </dgm:presLayoutVars>
      </dgm:prSet>
      <dgm:spPr/>
      <dgm:t>
        <a:bodyPr/>
        <a:lstStyle/>
        <a:p>
          <a:endParaRPr lang="en-US"/>
        </a:p>
      </dgm:t>
    </dgm:pt>
  </dgm:ptLst>
  <dgm:cxnLst>
    <dgm:cxn modelId="{F1098364-50D7-415A-A98D-6638DFF427F5}" type="presOf" srcId="{84FDAD89-2521-42D5-BAB7-68BAC8473272}" destId="{9F6FA73E-EDAA-466A-A6F4-DFAE4EB06DD6}" srcOrd="0" destOrd="0" presId="urn:microsoft.com/office/officeart/2005/8/layout/vList2"/>
    <dgm:cxn modelId="{6F5D3828-848A-4CEA-9A80-D530120BAB17}" type="presOf" srcId="{C4F61656-16AB-4A39-8CAE-335D415A1423}" destId="{D2EE149C-7B3F-4223-B3DF-A5EEDE6AE68E}" srcOrd="0" destOrd="0" presId="urn:microsoft.com/office/officeart/2005/8/layout/vList2"/>
    <dgm:cxn modelId="{B1FDF1E8-3EA3-4A39-90C6-72FE24BB4056}" srcId="{6D3DF1C5-0B19-4EC7-99DF-CDC6377B95D6}" destId="{84FDAD89-2521-42D5-BAB7-68BAC8473272}" srcOrd="1" destOrd="0" parTransId="{C2223077-180F-4B28-8233-B4038CF1CE09}" sibTransId="{5B73707F-AAE7-43D5-B124-70E4999E39AF}"/>
    <dgm:cxn modelId="{C5D4F3AE-B844-4C40-854B-F9C7A7D8CEE4}" type="presOf" srcId="{6D3DF1C5-0B19-4EC7-99DF-CDC6377B95D6}" destId="{A73967A4-A668-406B-B6E3-6FA428DE4B3E}" srcOrd="0" destOrd="0" presId="urn:microsoft.com/office/officeart/2005/8/layout/vList2"/>
    <dgm:cxn modelId="{C2ECF8FA-0CF8-442C-AB7A-58318432CF4B}" srcId="{6D3DF1C5-0B19-4EC7-99DF-CDC6377B95D6}" destId="{C4F61656-16AB-4A39-8CAE-335D415A1423}" srcOrd="0" destOrd="0" parTransId="{E9BCD82E-C1E6-47B2-AF82-358637999E09}" sibTransId="{8513B7F3-1096-4A46-A3EC-102C487AE1FB}"/>
    <dgm:cxn modelId="{A25452EC-27D8-4595-A1E3-06EC7F59970E}" type="presParOf" srcId="{A73967A4-A668-406B-B6E3-6FA428DE4B3E}" destId="{D2EE149C-7B3F-4223-B3DF-A5EEDE6AE68E}" srcOrd="0" destOrd="0" presId="urn:microsoft.com/office/officeart/2005/8/layout/vList2"/>
    <dgm:cxn modelId="{F4AF70F1-16B3-4F04-9F9E-EC758D7E126A}" type="presParOf" srcId="{A73967A4-A668-406B-B6E3-6FA428DE4B3E}" destId="{8453A86A-7A87-4333-B872-DF12C6D5DB6D}" srcOrd="1" destOrd="0" presId="urn:microsoft.com/office/officeart/2005/8/layout/vList2"/>
    <dgm:cxn modelId="{0684B464-256F-4173-BE7B-1CD6C2955C14}" type="presParOf" srcId="{A73967A4-A668-406B-B6E3-6FA428DE4B3E}" destId="{9F6FA73E-EDAA-466A-A6F4-DFAE4EB06DD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2F9FF9-825D-4F59-A15B-E33560DF859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B51CA4D-47D5-4845-BD4F-F3204E3EC109}">
      <dgm:prSet/>
      <dgm:spPr>
        <a:gradFill flip="none" rotWithShape="0">
          <a:gsLst>
            <a:gs pos="0">
              <a:srgbClr val="000099">
                <a:shade val="30000"/>
                <a:satMod val="115000"/>
              </a:srgbClr>
            </a:gs>
            <a:gs pos="50000">
              <a:srgbClr val="000099">
                <a:shade val="67500"/>
                <a:satMod val="115000"/>
              </a:srgbClr>
            </a:gs>
            <a:gs pos="100000">
              <a:srgbClr val="000099">
                <a:shade val="100000"/>
                <a:satMod val="115000"/>
              </a:srgbClr>
            </a:gs>
          </a:gsLst>
          <a:lin ang="5400000" scaled="1"/>
          <a:tileRect/>
        </a:gradFill>
      </dgm:spPr>
      <dgm:t>
        <a:bodyPr/>
        <a:lstStyle/>
        <a:p>
          <a:pPr algn="ctr" rtl="0">
            <a:lnSpc>
              <a:spcPct val="150000"/>
            </a:lnSpc>
          </a:pPr>
          <a:r>
            <a:rPr lang="en-US" b="1" dirty="0" smtClean="0">
              <a:solidFill>
                <a:schemeClr val="bg1"/>
              </a:solidFill>
            </a:rPr>
            <a:t>Ovarian cancer (not LMP tumors),  was the 5th most common cancer during pregnancy ( after breast, thyroid, cervical cancer, and Hodgkin lymphoma, Ovary). </a:t>
          </a:r>
          <a:endParaRPr lang="fa-IR" dirty="0">
            <a:solidFill>
              <a:schemeClr val="bg1"/>
            </a:solidFill>
          </a:endParaRPr>
        </a:p>
      </dgm:t>
    </dgm:pt>
    <dgm:pt modelId="{6563355F-5790-4CC7-A149-DBE511346906}" type="parTrans" cxnId="{60ACAA65-1FB2-488F-9FC4-B868CFAE0CB4}">
      <dgm:prSet/>
      <dgm:spPr/>
      <dgm:t>
        <a:bodyPr/>
        <a:lstStyle/>
        <a:p>
          <a:endParaRPr lang="en-US"/>
        </a:p>
      </dgm:t>
    </dgm:pt>
    <dgm:pt modelId="{B14A7A6A-9018-412A-BCAB-A6036082D6D0}" type="sibTrans" cxnId="{60ACAA65-1FB2-488F-9FC4-B868CFAE0CB4}">
      <dgm:prSet/>
      <dgm:spPr/>
      <dgm:t>
        <a:bodyPr/>
        <a:lstStyle/>
        <a:p>
          <a:endParaRPr lang="en-US"/>
        </a:p>
      </dgm:t>
    </dgm:pt>
    <dgm:pt modelId="{C138ED2A-E4BE-4073-9CC6-8E67E6AFEC2D}">
      <dgm:prSet custT="1"/>
      <dgm:spPr>
        <a:gradFill flip="none" rotWithShape="0">
          <a:gsLst>
            <a:gs pos="0">
              <a:srgbClr val="000099">
                <a:shade val="30000"/>
                <a:satMod val="115000"/>
              </a:srgbClr>
            </a:gs>
            <a:gs pos="50000">
              <a:srgbClr val="000099">
                <a:shade val="67500"/>
                <a:satMod val="115000"/>
              </a:srgbClr>
            </a:gs>
            <a:gs pos="100000">
              <a:srgbClr val="000099">
                <a:shade val="100000"/>
                <a:satMod val="115000"/>
              </a:srgbClr>
            </a:gs>
          </a:gsLst>
          <a:lin ang="54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rtl="0">
            <a:lnSpc>
              <a:spcPct val="150000"/>
            </a:lnSpc>
          </a:pPr>
          <a:r>
            <a:rPr lang="en-US" sz="3600" b="1" dirty="0" smtClean="0">
              <a:solidFill>
                <a:srgbClr val="FFFF00"/>
              </a:solidFill>
            </a:rPr>
            <a:t>Sixth most common cancer</a:t>
          </a:r>
          <a:r>
            <a:rPr lang="en-US" sz="3600" dirty="0" smtClean="0">
              <a:solidFill>
                <a:srgbClr val="FFFF00"/>
              </a:solidFill>
            </a:rPr>
            <a:t> </a:t>
          </a:r>
          <a:r>
            <a:rPr lang="en-US" sz="3600" b="1" dirty="0" smtClean="0">
              <a:solidFill>
                <a:schemeClr val="bg1"/>
              </a:solidFill>
            </a:rPr>
            <a:t>in an Asian population</a:t>
          </a:r>
          <a:r>
            <a:rPr lang="en-US" sz="3600" dirty="0" smtClean="0">
              <a:solidFill>
                <a:srgbClr val="FFFF00"/>
              </a:solidFill>
            </a:rPr>
            <a:t>. </a:t>
          </a:r>
          <a:r>
            <a:rPr lang="en-US" sz="3600" b="1" dirty="0" smtClean="0">
              <a:solidFill>
                <a:srgbClr val="FFFF00"/>
              </a:solidFill>
            </a:rPr>
            <a:t>(Breast Cancer,  GI, Hematologic, Thyroid, Cervical, Ovary)</a:t>
          </a:r>
          <a:endParaRPr lang="fa-IR" sz="3600" b="1" dirty="0">
            <a:solidFill>
              <a:srgbClr val="FFFF00"/>
            </a:solidFill>
          </a:endParaRPr>
        </a:p>
      </dgm:t>
    </dgm:pt>
    <dgm:pt modelId="{49DC5741-1B80-4C92-A5EE-D750FA7200C9}" type="parTrans" cxnId="{603A3165-AE45-496B-8163-F63F0A28986D}">
      <dgm:prSet/>
      <dgm:spPr/>
      <dgm:t>
        <a:bodyPr/>
        <a:lstStyle/>
        <a:p>
          <a:endParaRPr lang="en-US"/>
        </a:p>
      </dgm:t>
    </dgm:pt>
    <dgm:pt modelId="{FD84AB3F-76AC-4BFB-89BB-D26C861D58BF}" type="sibTrans" cxnId="{603A3165-AE45-496B-8163-F63F0A28986D}">
      <dgm:prSet/>
      <dgm:spPr/>
      <dgm:t>
        <a:bodyPr/>
        <a:lstStyle/>
        <a:p>
          <a:endParaRPr lang="en-US"/>
        </a:p>
      </dgm:t>
    </dgm:pt>
    <dgm:pt modelId="{C4F3A8D7-B63E-4206-9177-3EA8A24D5250}" type="pres">
      <dgm:prSet presAssocID="{942F9FF9-825D-4F59-A15B-E33560DF8590}" presName="linear" presStyleCnt="0">
        <dgm:presLayoutVars>
          <dgm:animLvl val="lvl"/>
          <dgm:resizeHandles val="exact"/>
        </dgm:presLayoutVars>
      </dgm:prSet>
      <dgm:spPr/>
      <dgm:t>
        <a:bodyPr/>
        <a:lstStyle/>
        <a:p>
          <a:endParaRPr lang="en-US"/>
        </a:p>
      </dgm:t>
    </dgm:pt>
    <dgm:pt modelId="{A2AE1E9F-4382-4F41-9F66-B0104F8FA093}" type="pres">
      <dgm:prSet presAssocID="{8B51CA4D-47D5-4845-BD4F-F3204E3EC109}" presName="parentText" presStyleLbl="node1" presStyleIdx="0" presStyleCnt="2" custScaleX="91623">
        <dgm:presLayoutVars>
          <dgm:chMax val="0"/>
          <dgm:bulletEnabled val="1"/>
        </dgm:presLayoutVars>
      </dgm:prSet>
      <dgm:spPr/>
      <dgm:t>
        <a:bodyPr/>
        <a:lstStyle/>
        <a:p>
          <a:endParaRPr lang="en-US"/>
        </a:p>
      </dgm:t>
    </dgm:pt>
    <dgm:pt modelId="{C91A0B09-EDED-473C-A5EC-38B12EE236D5}" type="pres">
      <dgm:prSet presAssocID="{B14A7A6A-9018-412A-BCAB-A6036082D6D0}" presName="spacer" presStyleCnt="0"/>
      <dgm:spPr/>
    </dgm:pt>
    <dgm:pt modelId="{9CAB2D98-5D6D-4A88-807D-EAD7D6BEAE91}" type="pres">
      <dgm:prSet presAssocID="{C138ED2A-E4BE-4073-9CC6-8E67E6AFEC2D}" presName="parentText" presStyleLbl="node1" presStyleIdx="1" presStyleCnt="2" custScaleX="91818">
        <dgm:presLayoutVars>
          <dgm:chMax val="0"/>
          <dgm:bulletEnabled val="1"/>
        </dgm:presLayoutVars>
      </dgm:prSet>
      <dgm:spPr/>
      <dgm:t>
        <a:bodyPr/>
        <a:lstStyle/>
        <a:p>
          <a:endParaRPr lang="en-US"/>
        </a:p>
      </dgm:t>
    </dgm:pt>
  </dgm:ptLst>
  <dgm:cxnLst>
    <dgm:cxn modelId="{F16A3420-332D-4384-9148-2478E25C02A7}" type="presOf" srcId="{942F9FF9-825D-4F59-A15B-E33560DF8590}" destId="{C4F3A8D7-B63E-4206-9177-3EA8A24D5250}" srcOrd="0" destOrd="0" presId="urn:microsoft.com/office/officeart/2005/8/layout/vList2"/>
    <dgm:cxn modelId="{7BA1C18F-3D0E-4EFC-9C8C-52986F750FD8}" type="presOf" srcId="{C138ED2A-E4BE-4073-9CC6-8E67E6AFEC2D}" destId="{9CAB2D98-5D6D-4A88-807D-EAD7D6BEAE91}" srcOrd="0" destOrd="0" presId="urn:microsoft.com/office/officeart/2005/8/layout/vList2"/>
    <dgm:cxn modelId="{60ACAA65-1FB2-488F-9FC4-B868CFAE0CB4}" srcId="{942F9FF9-825D-4F59-A15B-E33560DF8590}" destId="{8B51CA4D-47D5-4845-BD4F-F3204E3EC109}" srcOrd="0" destOrd="0" parTransId="{6563355F-5790-4CC7-A149-DBE511346906}" sibTransId="{B14A7A6A-9018-412A-BCAB-A6036082D6D0}"/>
    <dgm:cxn modelId="{603A3165-AE45-496B-8163-F63F0A28986D}" srcId="{942F9FF9-825D-4F59-A15B-E33560DF8590}" destId="{C138ED2A-E4BE-4073-9CC6-8E67E6AFEC2D}" srcOrd="1" destOrd="0" parTransId="{49DC5741-1B80-4C92-A5EE-D750FA7200C9}" sibTransId="{FD84AB3F-76AC-4BFB-89BB-D26C861D58BF}"/>
    <dgm:cxn modelId="{1D4B2753-7071-44FD-9B14-23FA8799C86A}" type="presOf" srcId="{8B51CA4D-47D5-4845-BD4F-F3204E3EC109}" destId="{A2AE1E9F-4382-4F41-9F66-B0104F8FA093}" srcOrd="0" destOrd="0" presId="urn:microsoft.com/office/officeart/2005/8/layout/vList2"/>
    <dgm:cxn modelId="{F30B849C-9E01-4CEC-98E3-30109E8B7FDA}" type="presParOf" srcId="{C4F3A8D7-B63E-4206-9177-3EA8A24D5250}" destId="{A2AE1E9F-4382-4F41-9F66-B0104F8FA093}" srcOrd="0" destOrd="0" presId="urn:microsoft.com/office/officeart/2005/8/layout/vList2"/>
    <dgm:cxn modelId="{6078897F-EC83-47BF-989C-EFA989CDBC12}" type="presParOf" srcId="{C4F3A8D7-B63E-4206-9177-3EA8A24D5250}" destId="{C91A0B09-EDED-473C-A5EC-38B12EE236D5}" srcOrd="1" destOrd="0" presId="urn:microsoft.com/office/officeart/2005/8/layout/vList2"/>
    <dgm:cxn modelId="{1528787D-B387-450F-8E81-3C991B6852FE}" type="presParOf" srcId="{C4F3A8D7-B63E-4206-9177-3EA8A24D5250}" destId="{9CAB2D98-5D6D-4A88-807D-EAD7D6BEAE9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6D3DF1C5-0B19-4EC7-99DF-CDC6377B95D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680AABB-A819-4C58-9463-3D7A8ED6AE30}">
      <dgm:prSet custT="1"/>
      <dgm:spPr>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rtl="0">
            <a:lnSpc>
              <a:spcPct val="150000"/>
            </a:lnSpc>
          </a:pPr>
          <a:r>
            <a:rPr lang="en-US" sz="3600" b="1" dirty="0" smtClean="0">
              <a:solidFill>
                <a:srgbClr val="FFFF00"/>
              </a:solidFill>
            </a:rPr>
            <a:t>Concerns for ongoing bleeding will typically prompt surgical evaluation.</a:t>
          </a:r>
          <a:endParaRPr lang="fa-IR" sz="3600" b="1" dirty="0">
            <a:solidFill>
              <a:srgbClr val="FFFF00"/>
            </a:solidFill>
          </a:endParaRPr>
        </a:p>
      </dgm:t>
    </dgm:pt>
    <dgm:pt modelId="{0332E422-DDF4-4E30-9D04-B920D4903A52}" type="parTrans" cxnId="{9B8017BF-526A-425F-BB5E-CA1F370B7E90}">
      <dgm:prSet/>
      <dgm:spPr/>
      <dgm:t>
        <a:bodyPr/>
        <a:lstStyle/>
        <a:p>
          <a:endParaRPr lang="en-US"/>
        </a:p>
      </dgm:t>
    </dgm:pt>
    <dgm:pt modelId="{A541FBE2-A3EC-4BD4-96ED-16E9B5464CBD}" type="sibTrans" cxnId="{9B8017BF-526A-425F-BB5E-CA1F370B7E90}">
      <dgm:prSet/>
      <dgm:spPr/>
      <dgm:t>
        <a:bodyPr/>
        <a:lstStyle/>
        <a:p>
          <a:endParaRPr lang="en-US"/>
        </a:p>
      </dgm:t>
    </dgm:pt>
    <dgm:pt modelId="{8E807D21-90B5-4D63-8E2C-7A76AA07DD28}">
      <dgm:prSet custT="1"/>
      <dgm:spPr>
        <a:solidFill>
          <a:srgbClr val="0000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rtl="0">
            <a:lnSpc>
              <a:spcPct val="150000"/>
            </a:lnSpc>
          </a:pPr>
          <a:r>
            <a:rPr lang="en-US" sz="3600" b="1" dirty="0" smtClean="0"/>
            <a:t>If corpus luteum is removed before 10 weeks’ gestation, Progestational support is recommended.</a:t>
          </a:r>
          <a:endParaRPr lang="fa-IR" sz="3600" b="1" dirty="0"/>
        </a:p>
      </dgm:t>
    </dgm:pt>
    <dgm:pt modelId="{49AE8248-8633-41B3-BF2B-9EEEF095FCE0}" type="parTrans" cxnId="{0405F06A-0419-45F2-A74F-086345CEB3D1}">
      <dgm:prSet/>
      <dgm:spPr/>
      <dgm:t>
        <a:bodyPr/>
        <a:lstStyle/>
        <a:p>
          <a:endParaRPr lang="en-US"/>
        </a:p>
      </dgm:t>
    </dgm:pt>
    <dgm:pt modelId="{323A6BD8-136F-4735-8F68-338C182CDF6C}" type="sibTrans" cxnId="{0405F06A-0419-45F2-A74F-086345CEB3D1}">
      <dgm:prSet/>
      <dgm:spPr/>
      <dgm:t>
        <a:bodyPr/>
        <a:lstStyle/>
        <a:p>
          <a:endParaRPr lang="en-US"/>
        </a:p>
      </dgm:t>
    </dgm:pt>
    <dgm:pt modelId="{A73967A4-A668-406B-B6E3-6FA428DE4B3E}" type="pres">
      <dgm:prSet presAssocID="{6D3DF1C5-0B19-4EC7-99DF-CDC6377B95D6}" presName="linear" presStyleCnt="0">
        <dgm:presLayoutVars>
          <dgm:animLvl val="lvl"/>
          <dgm:resizeHandles val="exact"/>
        </dgm:presLayoutVars>
      </dgm:prSet>
      <dgm:spPr/>
      <dgm:t>
        <a:bodyPr/>
        <a:lstStyle/>
        <a:p>
          <a:endParaRPr lang="en-US"/>
        </a:p>
      </dgm:t>
    </dgm:pt>
    <dgm:pt modelId="{EE0D1862-9336-4CEB-B05C-B3E10B797DAE}" type="pres">
      <dgm:prSet presAssocID="{4680AABB-A819-4C58-9463-3D7A8ED6AE30}" presName="parentText" presStyleLbl="node1" presStyleIdx="0" presStyleCnt="2">
        <dgm:presLayoutVars>
          <dgm:chMax val="0"/>
          <dgm:bulletEnabled val="1"/>
        </dgm:presLayoutVars>
      </dgm:prSet>
      <dgm:spPr/>
      <dgm:t>
        <a:bodyPr/>
        <a:lstStyle/>
        <a:p>
          <a:endParaRPr lang="en-US"/>
        </a:p>
      </dgm:t>
    </dgm:pt>
    <dgm:pt modelId="{5A309123-9BAF-4111-B789-D0AEFCB336B3}" type="pres">
      <dgm:prSet presAssocID="{A541FBE2-A3EC-4BD4-96ED-16E9B5464CBD}" presName="spacer" presStyleCnt="0"/>
      <dgm:spPr/>
    </dgm:pt>
    <dgm:pt modelId="{7A3C5F40-63F1-4CCB-94CA-20B2F7CDCB4E}" type="pres">
      <dgm:prSet presAssocID="{8E807D21-90B5-4D63-8E2C-7A76AA07DD28}" presName="parentText" presStyleLbl="node1" presStyleIdx="1" presStyleCnt="2">
        <dgm:presLayoutVars>
          <dgm:chMax val="0"/>
          <dgm:bulletEnabled val="1"/>
        </dgm:presLayoutVars>
      </dgm:prSet>
      <dgm:spPr/>
      <dgm:t>
        <a:bodyPr/>
        <a:lstStyle/>
        <a:p>
          <a:endParaRPr lang="en-US"/>
        </a:p>
      </dgm:t>
    </dgm:pt>
  </dgm:ptLst>
  <dgm:cxnLst>
    <dgm:cxn modelId="{EE40967F-E6B5-4215-965D-99969669F11A}" type="presOf" srcId="{8E807D21-90B5-4D63-8E2C-7A76AA07DD28}" destId="{7A3C5F40-63F1-4CCB-94CA-20B2F7CDCB4E}" srcOrd="0" destOrd="0" presId="urn:microsoft.com/office/officeart/2005/8/layout/vList2"/>
    <dgm:cxn modelId="{9B8017BF-526A-425F-BB5E-CA1F370B7E90}" srcId="{6D3DF1C5-0B19-4EC7-99DF-CDC6377B95D6}" destId="{4680AABB-A819-4C58-9463-3D7A8ED6AE30}" srcOrd="0" destOrd="0" parTransId="{0332E422-DDF4-4E30-9D04-B920D4903A52}" sibTransId="{A541FBE2-A3EC-4BD4-96ED-16E9B5464CBD}"/>
    <dgm:cxn modelId="{0405F06A-0419-45F2-A74F-086345CEB3D1}" srcId="{6D3DF1C5-0B19-4EC7-99DF-CDC6377B95D6}" destId="{8E807D21-90B5-4D63-8E2C-7A76AA07DD28}" srcOrd="1" destOrd="0" parTransId="{49AE8248-8633-41B3-BF2B-9EEEF095FCE0}" sibTransId="{323A6BD8-136F-4735-8F68-338C182CDF6C}"/>
    <dgm:cxn modelId="{C5D4F3AE-B844-4C40-854B-F9C7A7D8CEE4}" type="presOf" srcId="{6D3DF1C5-0B19-4EC7-99DF-CDC6377B95D6}" destId="{A73967A4-A668-406B-B6E3-6FA428DE4B3E}" srcOrd="0" destOrd="0" presId="urn:microsoft.com/office/officeart/2005/8/layout/vList2"/>
    <dgm:cxn modelId="{4F82C0EC-F0D1-4326-BE3F-028BE069B6A6}" type="presOf" srcId="{4680AABB-A819-4C58-9463-3D7A8ED6AE30}" destId="{EE0D1862-9336-4CEB-B05C-B3E10B797DAE}" srcOrd="0" destOrd="0" presId="urn:microsoft.com/office/officeart/2005/8/layout/vList2"/>
    <dgm:cxn modelId="{B42A1D20-F401-44BB-8D0A-C3D8EE5DAC7B}" type="presParOf" srcId="{A73967A4-A668-406B-B6E3-6FA428DE4B3E}" destId="{EE0D1862-9336-4CEB-B05C-B3E10B797DAE}" srcOrd="0" destOrd="0" presId="urn:microsoft.com/office/officeart/2005/8/layout/vList2"/>
    <dgm:cxn modelId="{F16B0666-B754-4592-AF5E-76156BCD8AC4}" type="presParOf" srcId="{A73967A4-A668-406B-B6E3-6FA428DE4B3E}" destId="{5A309123-9BAF-4111-B789-D0AEFCB336B3}" srcOrd="1" destOrd="0" presId="urn:microsoft.com/office/officeart/2005/8/layout/vList2"/>
    <dgm:cxn modelId="{B80270E1-D511-413C-AC70-29FF0A7974EB}" type="presParOf" srcId="{A73967A4-A668-406B-B6E3-6FA428DE4B3E}" destId="{7A3C5F40-63F1-4CCB-94CA-20B2F7CDCB4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517BEE21-2A7B-4479-9478-EC38995578C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3077527-3EC6-448A-8254-5029BC2B49EF}">
      <dgm:prSet/>
      <dgm:spPr>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rtl="0"/>
          <a:r>
            <a:rPr lang="en-US" b="1" dirty="0" smtClean="0">
              <a:solidFill>
                <a:srgbClr val="0070C0"/>
              </a:solidFill>
            </a:rPr>
            <a:t>Progestational support; suitable regimens</a:t>
          </a:r>
          <a:endParaRPr lang="fa-IR" b="1" dirty="0">
            <a:solidFill>
              <a:srgbClr val="0070C0"/>
            </a:solidFill>
          </a:endParaRPr>
        </a:p>
      </dgm:t>
    </dgm:pt>
    <dgm:pt modelId="{93045DF4-C867-4C8C-AA27-0E4C08200027}" type="parTrans" cxnId="{E25D021B-29CD-436D-9694-31A4E8AC3921}">
      <dgm:prSet/>
      <dgm:spPr/>
      <dgm:t>
        <a:bodyPr/>
        <a:lstStyle/>
        <a:p>
          <a:endParaRPr lang="en-US"/>
        </a:p>
      </dgm:t>
    </dgm:pt>
    <dgm:pt modelId="{638D3B7C-6C03-4BCF-A12C-009580395336}" type="sibTrans" cxnId="{E25D021B-29CD-436D-9694-31A4E8AC3921}">
      <dgm:prSet/>
      <dgm:spPr/>
      <dgm:t>
        <a:bodyPr/>
        <a:lstStyle/>
        <a:p>
          <a:endParaRPr lang="en-US"/>
        </a:p>
      </dgm:t>
    </dgm:pt>
    <dgm:pt modelId="{9FD8A81C-C6EF-47C1-A5D6-5B413401F3B7}" type="pres">
      <dgm:prSet presAssocID="{517BEE21-2A7B-4479-9478-EC38995578C6}" presName="linear" presStyleCnt="0">
        <dgm:presLayoutVars>
          <dgm:animLvl val="lvl"/>
          <dgm:resizeHandles val="exact"/>
        </dgm:presLayoutVars>
      </dgm:prSet>
      <dgm:spPr/>
      <dgm:t>
        <a:bodyPr/>
        <a:lstStyle/>
        <a:p>
          <a:endParaRPr lang="en-US"/>
        </a:p>
      </dgm:t>
    </dgm:pt>
    <dgm:pt modelId="{EB0256C2-50D9-4F50-995C-66C9459982B3}" type="pres">
      <dgm:prSet presAssocID="{E3077527-3EC6-448A-8254-5029BC2B49EF}" presName="parentText" presStyleLbl="node1" presStyleIdx="0" presStyleCnt="1">
        <dgm:presLayoutVars>
          <dgm:chMax val="0"/>
          <dgm:bulletEnabled val="1"/>
        </dgm:presLayoutVars>
      </dgm:prSet>
      <dgm:spPr/>
      <dgm:t>
        <a:bodyPr/>
        <a:lstStyle/>
        <a:p>
          <a:endParaRPr lang="en-US"/>
        </a:p>
      </dgm:t>
    </dgm:pt>
  </dgm:ptLst>
  <dgm:cxnLst>
    <dgm:cxn modelId="{F395B065-0B34-444F-A7B1-367D40D22B65}" type="presOf" srcId="{517BEE21-2A7B-4479-9478-EC38995578C6}" destId="{9FD8A81C-C6EF-47C1-A5D6-5B413401F3B7}" srcOrd="0" destOrd="0" presId="urn:microsoft.com/office/officeart/2005/8/layout/vList2"/>
    <dgm:cxn modelId="{6BFAF0AC-147B-4BD0-B4BC-C5B7EB3E3E68}" type="presOf" srcId="{E3077527-3EC6-448A-8254-5029BC2B49EF}" destId="{EB0256C2-50D9-4F50-995C-66C9459982B3}" srcOrd="0" destOrd="0" presId="urn:microsoft.com/office/officeart/2005/8/layout/vList2"/>
    <dgm:cxn modelId="{E25D021B-29CD-436D-9694-31A4E8AC3921}" srcId="{517BEE21-2A7B-4479-9478-EC38995578C6}" destId="{E3077527-3EC6-448A-8254-5029BC2B49EF}" srcOrd="0" destOrd="0" parTransId="{93045DF4-C867-4C8C-AA27-0E4C08200027}" sibTransId="{638D3B7C-6C03-4BCF-A12C-009580395336}"/>
    <dgm:cxn modelId="{33A5A107-29B2-4EFB-883C-75C9E4EA82D0}" type="presParOf" srcId="{9FD8A81C-C6EF-47C1-A5D6-5B413401F3B7}" destId="{EB0256C2-50D9-4F50-995C-66C9459982B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7DBF8844-911E-4933-BFC9-5B48B732F7C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D99E090-E7F3-4F5C-907B-96E9D87CA780}">
      <dgm:prSet/>
      <dgm:spPr>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lnSpc>
              <a:spcPct val="150000"/>
            </a:lnSpc>
          </a:pPr>
          <a:r>
            <a:rPr lang="en-US" dirty="0" smtClean="0">
              <a:solidFill>
                <a:srgbClr val="0A50B6"/>
              </a:solidFill>
            </a:rPr>
            <a:t>Micronized progesterone orally, 100 or 200 mg once daily, plus 8% vaginal gel, until  week 10.</a:t>
          </a:r>
          <a:endParaRPr lang="fa-IR" dirty="0">
            <a:solidFill>
              <a:srgbClr val="0A50B6"/>
            </a:solidFill>
          </a:endParaRPr>
        </a:p>
      </dgm:t>
    </dgm:pt>
    <dgm:pt modelId="{5A3E14FA-85CD-4B79-9BAC-159E498217C3}" type="parTrans" cxnId="{863FA2FC-F621-4CF3-816B-568ADD9CD4AA}">
      <dgm:prSet/>
      <dgm:spPr/>
      <dgm:t>
        <a:bodyPr/>
        <a:lstStyle/>
        <a:p>
          <a:endParaRPr lang="en-US"/>
        </a:p>
      </dgm:t>
    </dgm:pt>
    <dgm:pt modelId="{982E9382-F826-461E-925F-99F37BDE9207}" type="sibTrans" cxnId="{863FA2FC-F621-4CF3-816B-568ADD9CD4AA}">
      <dgm:prSet/>
      <dgm:spPr/>
      <dgm:t>
        <a:bodyPr/>
        <a:lstStyle/>
        <a:p>
          <a:endParaRPr lang="en-US"/>
        </a:p>
      </dgm:t>
    </dgm:pt>
    <dgm:pt modelId="{BC09296D-F907-454F-AB1F-90319982A57E}">
      <dgm:prSet/>
      <dgm:spPr>
        <a:solidFill>
          <a:srgbClr val="0A50B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lnSpc>
              <a:spcPct val="150000"/>
            </a:lnSpc>
          </a:pPr>
          <a:r>
            <a:rPr lang="en-US" b="1" dirty="0" smtClean="0"/>
            <a:t>Micronized progesterone, 200 or 300 mg orally/d, until  week 10, luteal-placental shift. </a:t>
          </a:r>
          <a:endParaRPr lang="fa-IR" dirty="0"/>
        </a:p>
      </dgm:t>
    </dgm:pt>
    <dgm:pt modelId="{B81392FF-D7B0-4616-BCFE-86D10781768C}" type="sibTrans" cxnId="{4C718C8C-E79B-438C-9986-932FC52C144E}">
      <dgm:prSet/>
      <dgm:spPr/>
      <dgm:t>
        <a:bodyPr/>
        <a:lstStyle/>
        <a:p>
          <a:endParaRPr lang="en-US"/>
        </a:p>
      </dgm:t>
    </dgm:pt>
    <dgm:pt modelId="{129795AB-8347-4362-82B0-C1214074CA98}" type="parTrans" cxnId="{4C718C8C-E79B-438C-9986-932FC52C144E}">
      <dgm:prSet/>
      <dgm:spPr/>
      <dgm:t>
        <a:bodyPr/>
        <a:lstStyle/>
        <a:p>
          <a:endParaRPr lang="en-US"/>
        </a:p>
      </dgm:t>
    </dgm:pt>
    <dgm:pt modelId="{E8249B63-AAA4-4923-A8A0-1F0DF4FD8998}" type="pres">
      <dgm:prSet presAssocID="{7DBF8844-911E-4933-BFC9-5B48B732F7C7}" presName="linear" presStyleCnt="0">
        <dgm:presLayoutVars>
          <dgm:animLvl val="lvl"/>
          <dgm:resizeHandles val="exact"/>
        </dgm:presLayoutVars>
      </dgm:prSet>
      <dgm:spPr/>
      <dgm:t>
        <a:bodyPr/>
        <a:lstStyle/>
        <a:p>
          <a:endParaRPr lang="en-US"/>
        </a:p>
      </dgm:t>
    </dgm:pt>
    <dgm:pt modelId="{0F006F47-B7FC-4374-8FD0-E88F6F4724B7}" type="pres">
      <dgm:prSet presAssocID="{BC09296D-F907-454F-AB1F-90319982A57E}" presName="parentText" presStyleLbl="node1" presStyleIdx="0" presStyleCnt="2">
        <dgm:presLayoutVars>
          <dgm:chMax val="0"/>
          <dgm:bulletEnabled val="1"/>
        </dgm:presLayoutVars>
      </dgm:prSet>
      <dgm:spPr/>
      <dgm:t>
        <a:bodyPr/>
        <a:lstStyle/>
        <a:p>
          <a:endParaRPr lang="en-US"/>
        </a:p>
      </dgm:t>
    </dgm:pt>
    <dgm:pt modelId="{A745323C-1709-4402-B3D7-A05C68244408}" type="pres">
      <dgm:prSet presAssocID="{B81392FF-D7B0-4616-BCFE-86D10781768C}" presName="spacer" presStyleCnt="0"/>
      <dgm:spPr/>
    </dgm:pt>
    <dgm:pt modelId="{C2C89C5D-4E32-469B-86E5-0D2C6C321AB6}" type="pres">
      <dgm:prSet presAssocID="{ED99E090-E7F3-4F5C-907B-96E9D87CA780}" presName="parentText" presStyleLbl="node1" presStyleIdx="1" presStyleCnt="2">
        <dgm:presLayoutVars>
          <dgm:chMax val="0"/>
          <dgm:bulletEnabled val="1"/>
        </dgm:presLayoutVars>
      </dgm:prSet>
      <dgm:spPr/>
      <dgm:t>
        <a:bodyPr/>
        <a:lstStyle/>
        <a:p>
          <a:endParaRPr lang="en-US"/>
        </a:p>
      </dgm:t>
    </dgm:pt>
  </dgm:ptLst>
  <dgm:cxnLst>
    <dgm:cxn modelId="{A6F880F7-544E-4F80-A462-B1F331BB65A0}" type="presOf" srcId="{ED99E090-E7F3-4F5C-907B-96E9D87CA780}" destId="{C2C89C5D-4E32-469B-86E5-0D2C6C321AB6}" srcOrd="0" destOrd="0" presId="urn:microsoft.com/office/officeart/2005/8/layout/vList2"/>
    <dgm:cxn modelId="{128EEFF8-3AE5-4AB8-B974-04108E1B858C}" type="presOf" srcId="{BC09296D-F907-454F-AB1F-90319982A57E}" destId="{0F006F47-B7FC-4374-8FD0-E88F6F4724B7}" srcOrd="0" destOrd="0" presId="urn:microsoft.com/office/officeart/2005/8/layout/vList2"/>
    <dgm:cxn modelId="{4C718C8C-E79B-438C-9986-932FC52C144E}" srcId="{7DBF8844-911E-4933-BFC9-5B48B732F7C7}" destId="{BC09296D-F907-454F-AB1F-90319982A57E}" srcOrd="0" destOrd="0" parTransId="{129795AB-8347-4362-82B0-C1214074CA98}" sibTransId="{B81392FF-D7B0-4616-BCFE-86D10781768C}"/>
    <dgm:cxn modelId="{FB201AD4-52BE-47B2-963C-E87D6489816B}" type="presOf" srcId="{7DBF8844-911E-4933-BFC9-5B48B732F7C7}" destId="{E8249B63-AAA4-4923-A8A0-1F0DF4FD8998}" srcOrd="0" destOrd="0" presId="urn:microsoft.com/office/officeart/2005/8/layout/vList2"/>
    <dgm:cxn modelId="{863FA2FC-F621-4CF3-816B-568ADD9CD4AA}" srcId="{7DBF8844-911E-4933-BFC9-5B48B732F7C7}" destId="{ED99E090-E7F3-4F5C-907B-96E9D87CA780}" srcOrd="1" destOrd="0" parTransId="{5A3E14FA-85CD-4B79-9BAC-159E498217C3}" sibTransId="{982E9382-F826-461E-925F-99F37BDE9207}"/>
    <dgm:cxn modelId="{A3D22745-07B5-4F4C-A6F1-34403CFDE31F}" type="presParOf" srcId="{E8249B63-AAA4-4923-A8A0-1F0DF4FD8998}" destId="{0F006F47-B7FC-4374-8FD0-E88F6F4724B7}" srcOrd="0" destOrd="0" presId="urn:microsoft.com/office/officeart/2005/8/layout/vList2"/>
    <dgm:cxn modelId="{FD5C2A9C-2C33-4EEA-8A1B-11D19C10624E}" type="presParOf" srcId="{E8249B63-AAA4-4923-A8A0-1F0DF4FD8998}" destId="{A745323C-1709-4402-B3D7-A05C68244408}" srcOrd="1" destOrd="0" presId="urn:microsoft.com/office/officeart/2005/8/layout/vList2"/>
    <dgm:cxn modelId="{41BFE07D-FA65-4108-8F7C-A03B603EFC23}" type="presParOf" srcId="{E8249B63-AAA4-4923-A8A0-1F0DF4FD8998}" destId="{C2C89C5D-4E32-469B-86E5-0D2C6C321AB6}"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517BEE21-2A7B-4479-9478-EC38995578C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3077527-3EC6-448A-8254-5029BC2B49EF}">
      <dgm:prSet/>
      <dgm:spPr>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rtl="0"/>
          <a:r>
            <a:rPr lang="en-US" b="1" dirty="0" smtClean="0">
              <a:solidFill>
                <a:srgbClr val="0070C0"/>
              </a:solidFill>
            </a:rPr>
            <a:t>Progestational support; suitable regimens</a:t>
          </a:r>
          <a:endParaRPr lang="fa-IR" b="1" dirty="0">
            <a:solidFill>
              <a:srgbClr val="0070C0"/>
            </a:solidFill>
          </a:endParaRPr>
        </a:p>
      </dgm:t>
    </dgm:pt>
    <dgm:pt modelId="{93045DF4-C867-4C8C-AA27-0E4C08200027}" type="parTrans" cxnId="{E25D021B-29CD-436D-9694-31A4E8AC3921}">
      <dgm:prSet/>
      <dgm:spPr/>
      <dgm:t>
        <a:bodyPr/>
        <a:lstStyle/>
        <a:p>
          <a:endParaRPr lang="en-US"/>
        </a:p>
      </dgm:t>
    </dgm:pt>
    <dgm:pt modelId="{638D3B7C-6C03-4BCF-A12C-009580395336}" type="sibTrans" cxnId="{E25D021B-29CD-436D-9694-31A4E8AC3921}">
      <dgm:prSet/>
      <dgm:spPr/>
      <dgm:t>
        <a:bodyPr/>
        <a:lstStyle/>
        <a:p>
          <a:endParaRPr lang="en-US"/>
        </a:p>
      </dgm:t>
    </dgm:pt>
    <dgm:pt modelId="{9FD8A81C-C6EF-47C1-A5D6-5B413401F3B7}" type="pres">
      <dgm:prSet presAssocID="{517BEE21-2A7B-4479-9478-EC38995578C6}" presName="linear" presStyleCnt="0">
        <dgm:presLayoutVars>
          <dgm:animLvl val="lvl"/>
          <dgm:resizeHandles val="exact"/>
        </dgm:presLayoutVars>
      </dgm:prSet>
      <dgm:spPr/>
      <dgm:t>
        <a:bodyPr/>
        <a:lstStyle/>
        <a:p>
          <a:endParaRPr lang="en-US"/>
        </a:p>
      </dgm:t>
    </dgm:pt>
    <dgm:pt modelId="{EB0256C2-50D9-4F50-995C-66C9459982B3}" type="pres">
      <dgm:prSet presAssocID="{E3077527-3EC6-448A-8254-5029BC2B49EF}" presName="parentText" presStyleLbl="node1" presStyleIdx="0" presStyleCnt="1">
        <dgm:presLayoutVars>
          <dgm:chMax val="0"/>
          <dgm:bulletEnabled val="1"/>
        </dgm:presLayoutVars>
      </dgm:prSet>
      <dgm:spPr/>
      <dgm:t>
        <a:bodyPr/>
        <a:lstStyle/>
        <a:p>
          <a:endParaRPr lang="en-US"/>
        </a:p>
      </dgm:t>
    </dgm:pt>
  </dgm:ptLst>
  <dgm:cxnLst>
    <dgm:cxn modelId="{F395B065-0B34-444F-A7B1-367D40D22B65}" type="presOf" srcId="{517BEE21-2A7B-4479-9478-EC38995578C6}" destId="{9FD8A81C-C6EF-47C1-A5D6-5B413401F3B7}" srcOrd="0" destOrd="0" presId="urn:microsoft.com/office/officeart/2005/8/layout/vList2"/>
    <dgm:cxn modelId="{6BFAF0AC-147B-4BD0-B4BC-C5B7EB3E3E68}" type="presOf" srcId="{E3077527-3EC6-448A-8254-5029BC2B49EF}" destId="{EB0256C2-50D9-4F50-995C-66C9459982B3}" srcOrd="0" destOrd="0" presId="urn:microsoft.com/office/officeart/2005/8/layout/vList2"/>
    <dgm:cxn modelId="{E25D021B-29CD-436D-9694-31A4E8AC3921}" srcId="{517BEE21-2A7B-4479-9478-EC38995578C6}" destId="{E3077527-3EC6-448A-8254-5029BC2B49EF}" srcOrd="0" destOrd="0" parTransId="{93045DF4-C867-4C8C-AA27-0E4C08200027}" sibTransId="{638D3B7C-6C03-4BCF-A12C-009580395336}"/>
    <dgm:cxn modelId="{33A5A107-29B2-4EFB-883C-75C9E4EA82D0}" type="presParOf" srcId="{9FD8A81C-C6EF-47C1-A5D6-5B413401F3B7}" destId="{EB0256C2-50D9-4F50-995C-66C9459982B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7DBF8844-911E-4933-BFC9-5B48B732F7C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E62723A-195C-4040-AE3C-E26AC41C844D}">
      <dgm:prSet custT="1"/>
      <dgm:spPr>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lnSpc>
              <a:spcPct val="150000"/>
            </a:lnSpc>
          </a:pPr>
          <a:r>
            <a:rPr lang="en-US" sz="3200" b="1" dirty="0" smtClean="0">
              <a:solidFill>
                <a:srgbClr val="0A50B6"/>
              </a:solidFill>
            </a:rPr>
            <a:t>17-OH Progestron caproate, 150 mg IM, between week 8-10 one injection. </a:t>
          </a:r>
          <a:r>
            <a:rPr lang="en-US" sz="3200" dirty="0" smtClean="0">
              <a:solidFill>
                <a:srgbClr val="0A50B6"/>
              </a:solidFill>
            </a:rPr>
            <a:t>Between 6-8 weeks, 2 additional doses 1 and 2 weeks after the first.</a:t>
          </a:r>
          <a:endParaRPr lang="fa-IR" sz="3200" dirty="0">
            <a:solidFill>
              <a:srgbClr val="0A50B6"/>
            </a:solidFill>
          </a:endParaRPr>
        </a:p>
      </dgm:t>
    </dgm:pt>
    <dgm:pt modelId="{836E487A-A4C2-4EBD-88D7-24705EFB63CB}" type="parTrans" cxnId="{D200E7B9-BFDE-4435-A9A9-25ACC5A93582}">
      <dgm:prSet/>
      <dgm:spPr/>
      <dgm:t>
        <a:bodyPr/>
        <a:lstStyle/>
        <a:p>
          <a:endParaRPr lang="en-US"/>
        </a:p>
      </dgm:t>
    </dgm:pt>
    <dgm:pt modelId="{5E6B3707-EA68-445C-A309-2EA18E56787F}" type="sibTrans" cxnId="{D200E7B9-BFDE-4435-A9A9-25ACC5A93582}">
      <dgm:prSet/>
      <dgm:spPr/>
      <dgm:t>
        <a:bodyPr/>
        <a:lstStyle/>
        <a:p>
          <a:endParaRPr lang="en-US"/>
        </a:p>
      </dgm:t>
    </dgm:pt>
    <dgm:pt modelId="{C8F14138-E249-437A-861E-97F320F50922}">
      <dgm:prSet custT="1"/>
      <dgm:spPr>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lnSpc>
              <a:spcPct val="150000"/>
            </a:lnSpc>
          </a:pPr>
          <a:r>
            <a:rPr lang="en-US" sz="2800" b="1" dirty="0" smtClean="0"/>
            <a:t>A 50 to 100 mg vaginal suppository every 8 to 12 hours or as a daily IM of 1 ml (50 mg) progesterone</a:t>
          </a:r>
          <a:r>
            <a:rPr lang="en-US" sz="500" b="1" dirty="0" smtClean="0"/>
            <a:t>.</a:t>
          </a:r>
          <a:endParaRPr lang="fa-IR" sz="500" dirty="0"/>
        </a:p>
      </dgm:t>
    </dgm:pt>
    <dgm:pt modelId="{D865FC15-A45E-4A8C-8C29-3A3B9A34D643}" type="parTrans" cxnId="{233B9D04-643C-4266-81C5-5A0E83A3D051}">
      <dgm:prSet/>
      <dgm:spPr/>
      <dgm:t>
        <a:bodyPr/>
        <a:lstStyle/>
        <a:p>
          <a:endParaRPr lang="en-US"/>
        </a:p>
      </dgm:t>
    </dgm:pt>
    <dgm:pt modelId="{CFF3C9F8-572C-4FCC-AB96-66D500840C62}" type="sibTrans" cxnId="{233B9D04-643C-4266-81C5-5A0E83A3D051}">
      <dgm:prSet/>
      <dgm:spPr/>
      <dgm:t>
        <a:bodyPr/>
        <a:lstStyle/>
        <a:p>
          <a:endParaRPr lang="en-US"/>
        </a:p>
      </dgm:t>
    </dgm:pt>
    <dgm:pt modelId="{E8249B63-AAA4-4923-A8A0-1F0DF4FD8998}" type="pres">
      <dgm:prSet presAssocID="{7DBF8844-911E-4933-BFC9-5B48B732F7C7}" presName="linear" presStyleCnt="0">
        <dgm:presLayoutVars>
          <dgm:animLvl val="lvl"/>
          <dgm:resizeHandles val="exact"/>
        </dgm:presLayoutVars>
      </dgm:prSet>
      <dgm:spPr/>
      <dgm:t>
        <a:bodyPr/>
        <a:lstStyle/>
        <a:p>
          <a:endParaRPr lang="en-US"/>
        </a:p>
      </dgm:t>
    </dgm:pt>
    <dgm:pt modelId="{A6F6028D-8501-4C28-BECD-4B61426B9A86}" type="pres">
      <dgm:prSet presAssocID="{0E62723A-195C-4040-AE3C-E26AC41C844D}" presName="parentText" presStyleLbl="node1" presStyleIdx="0" presStyleCnt="2" custScaleY="126076">
        <dgm:presLayoutVars>
          <dgm:chMax val="0"/>
          <dgm:bulletEnabled val="1"/>
        </dgm:presLayoutVars>
      </dgm:prSet>
      <dgm:spPr/>
      <dgm:t>
        <a:bodyPr/>
        <a:lstStyle/>
        <a:p>
          <a:endParaRPr lang="en-US"/>
        </a:p>
      </dgm:t>
    </dgm:pt>
    <dgm:pt modelId="{D6B40F62-1A0D-4334-A083-5C6F994B2A30}" type="pres">
      <dgm:prSet presAssocID="{5E6B3707-EA68-445C-A309-2EA18E56787F}" presName="spacer" presStyleCnt="0"/>
      <dgm:spPr/>
    </dgm:pt>
    <dgm:pt modelId="{46187096-BAB7-47F5-AF6F-5C821A8BE988}" type="pres">
      <dgm:prSet presAssocID="{C8F14138-E249-437A-861E-97F320F50922}" presName="parentText" presStyleLbl="node1" presStyleIdx="1" presStyleCnt="2" custLinFactY="17269" custLinFactNeighborY="100000">
        <dgm:presLayoutVars>
          <dgm:chMax val="0"/>
          <dgm:bulletEnabled val="1"/>
        </dgm:presLayoutVars>
      </dgm:prSet>
      <dgm:spPr/>
      <dgm:t>
        <a:bodyPr/>
        <a:lstStyle/>
        <a:p>
          <a:endParaRPr lang="en-US"/>
        </a:p>
      </dgm:t>
    </dgm:pt>
  </dgm:ptLst>
  <dgm:cxnLst>
    <dgm:cxn modelId="{8CDFFDAD-2CF5-4A76-9C79-0E022000E223}" type="presOf" srcId="{0E62723A-195C-4040-AE3C-E26AC41C844D}" destId="{A6F6028D-8501-4C28-BECD-4B61426B9A86}" srcOrd="0" destOrd="0" presId="urn:microsoft.com/office/officeart/2005/8/layout/vList2"/>
    <dgm:cxn modelId="{233B9D04-643C-4266-81C5-5A0E83A3D051}" srcId="{7DBF8844-911E-4933-BFC9-5B48B732F7C7}" destId="{C8F14138-E249-437A-861E-97F320F50922}" srcOrd="1" destOrd="0" parTransId="{D865FC15-A45E-4A8C-8C29-3A3B9A34D643}" sibTransId="{CFF3C9F8-572C-4FCC-AB96-66D500840C62}"/>
    <dgm:cxn modelId="{CC5556F2-9133-49A3-B0C0-18D198AA46AB}" type="presOf" srcId="{C8F14138-E249-437A-861E-97F320F50922}" destId="{46187096-BAB7-47F5-AF6F-5C821A8BE988}" srcOrd="0" destOrd="0" presId="urn:microsoft.com/office/officeart/2005/8/layout/vList2"/>
    <dgm:cxn modelId="{FB201AD4-52BE-47B2-963C-E87D6489816B}" type="presOf" srcId="{7DBF8844-911E-4933-BFC9-5B48B732F7C7}" destId="{E8249B63-AAA4-4923-A8A0-1F0DF4FD8998}" srcOrd="0" destOrd="0" presId="urn:microsoft.com/office/officeart/2005/8/layout/vList2"/>
    <dgm:cxn modelId="{D200E7B9-BFDE-4435-A9A9-25ACC5A93582}" srcId="{7DBF8844-911E-4933-BFC9-5B48B732F7C7}" destId="{0E62723A-195C-4040-AE3C-E26AC41C844D}" srcOrd="0" destOrd="0" parTransId="{836E487A-A4C2-4EBD-88D7-24705EFB63CB}" sibTransId="{5E6B3707-EA68-445C-A309-2EA18E56787F}"/>
    <dgm:cxn modelId="{8EA2550E-5EFB-4CB4-A172-3C2380C9CBED}" type="presParOf" srcId="{E8249B63-AAA4-4923-A8A0-1F0DF4FD8998}" destId="{A6F6028D-8501-4C28-BECD-4B61426B9A86}" srcOrd="0" destOrd="0" presId="urn:microsoft.com/office/officeart/2005/8/layout/vList2"/>
    <dgm:cxn modelId="{FEEF2692-A9C4-4A37-8886-5740C40E7120}" type="presParOf" srcId="{E8249B63-AAA4-4923-A8A0-1F0DF4FD8998}" destId="{D6B40F62-1A0D-4334-A083-5C6F994B2A30}" srcOrd="1" destOrd="0" presId="urn:microsoft.com/office/officeart/2005/8/layout/vList2"/>
    <dgm:cxn modelId="{131EC436-B88D-484D-9B3D-2636408A282F}" type="presParOf" srcId="{E8249B63-AAA4-4923-A8A0-1F0DF4FD8998}" destId="{46187096-BAB7-47F5-AF6F-5C821A8BE988}"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6D862343-7D37-4410-A9F7-47AD9EE74A0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B69AB9B-3369-436E-AE9E-6C6CA9B174BA}">
      <dgm:prSet/>
      <dgm:spPr>
        <a:solidFill>
          <a:srgbClr val="0000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rtl="0"/>
          <a:r>
            <a:rPr lang="en-US" dirty="0" smtClean="0"/>
            <a:t>Asymptomatic adnexal mass during pregnancy</a:t>
          </a:r>
          <a:endParaRPr lang="fa-IR" dirty="0"/>
        </a:p>
      </dgm:t>
    </dgm:pt>
    <dgm:pt modelId="{F0DC1018-EB6F-4BE3-8740-1A26D24C687C}" type="parTrans" cxnId="{0C993A04-C1C6-4FD8-BCC4-CB751B1757DF}">
      <dgm:prSet/>
      <dgm:spPr/>
      <dgm:t>
        <a:bodyPr/>
        <a:lstStyle/>
        <a:p>
          <a:pPr algn="ctr"/>
          <a:endParaRPr lang="en-US"/>
        </a:p>
      </dgm:t>
    </dgm:pt>
    <dgm:pt modelId="{85323E40-8A9A-42F5-ADB3-010F7E7D937A}" type="sibTrans" cxnId="{0C993A04-C1C6-4FD8-BCC4-CB751B1757DF}">
      <dgm:prSet/>
      <dgm:spPr/>
      <dgm:t>
        <a:bodyPr/>
        <a:lstStyle/>
        <a:p>
          <a:pPr algn="ctr"/>
          <a:endParaRPr lang="en-US"/>
        </a:p>
      </dgm:t>
    </dgm:pt>
    <dgm:pt modelId="{458A61F9-1A85-48AF-B20C-09FE4A63FDFA}" type="pres">
      <dgm:prSet presAssocID="{6D862343-7D37-4410-A9F7-47AD9EE74A0C}" presName="linear" presStyleCnt="0">
        <dgm:presLayoutVars>
          <dgm:animLvl val="lvl"/>
          <dgm:resizeHandles val="exact"/>
        </dgm:presLayoutVars>
      </dgm:prSet>
      <dgm:spPr/>
      <dgm:t>
        <a:bodyPr/>
        <a:lstStyle/>
        <a:p>
          <a:endParaRPr lang="en-US"/>
        </a:p>
      </dgm:t>
    </dgm:pt>
    <dgm:pt modelId="{CF156C22-06F7-4760-8AB3-76B6F57E9BF9}" type="pres">
      <dgm:prSet presAssocID="{EB69AB9B-3369-436E-AE9E-6C6CA9B174BA}" presName="parentText" presStyleLbl="node1" presStyleIdx="0" presStyleCnt="1">
        <dgm:presLayoutVars>
          <dgm:chMax val="0"/>
          <dgm:bulletEnabled val="1"/>
        </dgm:presLayoutVars>
      </dgm:prSet>
      <dgm:spPr/>
      <dgm:t>
        <a:bodyPr/>
        <a:lstStyle/>
        <a:p>
          <a:endParaRPr lang="en-US"/>
        </a:p>
      </dgm:t>
    </dgm:pt>
  </dgm:ptLst>
  <dgm:cxnLst>
    <dgm:cxn modelId="{0C993A04-C1C6-4FD8-BCC4-CB751B1757DF}" srcId="{6D862343-7D37-4410-A9F7-47AD9EE74A0C}" destId="{EB69AB9B-3369-436E-AE9E-6C6CA9B174BA}" srcOrd="0" destOrd="0" parTransId="{F0DC1018-EB6F-4BE3-8740-1A26D24C687C}" sibTransId="{85323E40-8A9A-42F5-ADB3-010F7E7D937A}"/>
    <dgm:cxn modelId="{940216A2-63AC-4B07-A3C1-92BB55B271DF}" type="presOf" srcId="{EB69AB9B-3369-436E-AE9E-6C6CA9B174BA}" destId="{CF156C22-06F7-4760-8AB3-76B6F57E9BF9}" srcOrd="0" destOrd="0" presId="urn:microsoft.com/office/officeart/2005/8/layout/vList2"/>
    <dgm:cxn modelId="{B00D5ABE-1D39-4440-9ED4-D5553621DF9B}" type="presOf" srcId="{6D862343-7D37-4410-A9F7-47AD9EE74A0C}" destId="{458A61F9-1A85-48AF-B20C-09FE4A63FDFA}" srcOrd="0" destOrd="0" presId="urn:microsoft.com/office/officeart/2005/8/layout/vList2"/>
    <dgm:cxn modelId="{B2BF1347-FC1F-4C76-A5AC-88CF396C95F9}" type="presParOf" srcId="{458A61F9-1A85-48AF-B20C-09FE4A63FDFA}" destId="{CF156C22-06F7-4760-8AB3-76B6F57E9BF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D913158A-A09E-4C8B-9EFB-F6D1509CABDA}"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148DFD87-F9FE-4562-B4A4-0C9001865CE8}">
      <dgm:prSet/>
      <dgm:spPr>
        <a:gradFill flip="none" rotWithShape="0">
          <a:gsLst>
            <a:gs pos="0">
              <a:srgbClr val="000099">
                <a:shade val="30000"/>
                <a:satMod val="115000"/>
              </a:srgbClr>
            </a:gs>
            <a:gs pos="50000">
              <a:srgbClr val="000099">
                <a:shade val="67500"/>
                <a:satMod val="115000"/>
              </a:srgbClr>
            </a:gs>
            <a:gs pos="100000">
              <a:srgbClr val="000099">
                <a:shade val="100000"/>
                <a:satMod val="115000"/>
              </a:srgbClr>
            </a:gs>
          </a:gsLst>
          <a:lin ang="16200000" scaled="1"/>
          <a:tileRect/>
        </a:gradFill>
      </dgm:spPr>
      <dgm:t>
        <a:bodyPr/>
        <a:lstStyle/>
        <a:p>
          <a:pPr algn="ctr" rtl="0"/>
          <a:r>
            <a:rPr lang="en-US" b="1" dirty="0" smtClean="0">
              <a:solidFill>
                <a:srgbClr val="00FF00"/>
              </a:solidFill>
            </a:rPr>
            <a:t>SURGERY</a:t>
          </a:r>
          <a:endParaRPr lang="fa-IR" dirty="0">
            <a:solidFill>
              <a:srgbClr val="00FF00"/>
            </a:solidFill>
          </a:endParaRPr>
        </a:p>
      </dgm:t>
    </dgm:pt>
    <dgm:pt modelId="{7891558E-5268-4969-AD84-1B35D11D5357}" type="parTrans" cxnId="{25F2DE35-B8D1-43D5-A362-D936749B1395}">
      <dgm:prSet/>
      <dgm:spPr/>
      <dgm:t>
        <a:bodyPr/>
        <a:lstStyle/>
        <a:p>
          <a:endParaRPr lang="en-US"/>
        </a:p>
      </dgm:t>
    </dgm:pt>
    <dgm:pt modelId="{054109E7-CC6F-47B2-860C-B222052CC36A}" type="sibTrans" cxnId="{25F2DE35-B8D1-43D5-A362-D936749B1395}">
      <dgm:prSet/>
      <dgm:spPr/>
      <dgm:t>
        <a:bodyPr/>
        <a:lstStyle/>
        <a:p>
          <a:endParaRPr lang="en-US"/>
        </a:p>
      </dgm:t>
    </dgm:pt>
    <dgm:pt modelId="{776FD6D1-6570-4A64-9A26-E3448B0A9810}" type="pres">
      <dgm:prSet presAssocID="{D913158A-A09E-4C8B-9EFB-F6D1509CABDA}" presName="linear" presStyleCnt="0">
        <dgm:presLayoutVars>
          <dgm:animLvl val="lvl"/>
          <dgm:resizeHandles val="exact"/>
        </dgm:presLayoutVars>
      </dgm:prSet>
      <dgm:spPr/>
      <dgm:t>
        <a:bodyPr/>
        <a:lstStyle/>
        <a:p>
          <a:endParaRPr lang="en-US"/>
        </a:p>
      </dgm:t>
    </dgm:pt>
    <dgm:pt modelId="{C563F744-33E8-4295-B3DE-A5276F9E3389}" type="pres">
      <dgm:prSet presAssocID="{148DFD87-F9FE-4562-B4A4-0C9001865CE8}" presName="parentText" presStyleLbl="node1" presStyleIdx="0" presStyleCnt="1">
        <dgm:presLayoutVars>
          <dgm:chMax val="0"/>
          <dgm:bulletEnabled val="1"/>
        </dgm:presLayoutVars>
      </dgm:prSet>
      <dgm:spPr/>
      <dgm:t>
        <a:bodyPr/>
        <a:lstStyle/>
        <a:p>
          <a:endParaRPr lang="en-US"/>
        </a:p>
      </dgm:t>
    </dgm:pt>
  </dgm:ptLst>
  <dgm:cxnLst>
    <dgm:cxn modelId="{65B431A5-24A9-441E-BE89-7F3E9C87E709}" type="presOf" srcId="{D913158A-A09E-4C8B-9EFB-F6D1509CABDA}" destId="{776FD6D1-6570-4A64-9A26-E3448B0A9810}" srcOrd="0" destOrd="0" presId="urn:microsoft.com/office/officeart/2005/8/layout/vList2"/>
    <dgm:cxn modelId="{25F2DE35-B8D1-43D5-A362-D936749B1395}" srcId="{D913158A-A09E-4C8B-9EFB-F6D1509CABDA}" destId="{148DFD87-F9FE-4562-B4A4-0C9001865CE8}" srcOrd="0" destOrd="0" parTransId="{7891558E-5268-4969-AD84-1B35D11D5357}" sibTransId="{054109E7-CC6F-47B2-860C-B222052CC36A}"/>
    <dgm:cxn modelId="{AA54DAA1-46C0-408F-857B-38CB8B21788F}" type="presOf" srcId="{148DFD87-F9FE-4562-B4A4-0C9001865CE8}" destId="{C563F744-33E8-4295-B3DE-A5276F9E3389}" srcOrd="0" destOrd="0" presId="urn:microsoft.com/office/officeart/2005/8/layout/vList2"/>
    <dgm:cxn modelId="{FF2E5273-1017-4B82-B84D-D6E0A49D4CB1}" type="presParOf" srcId="{776FD6D1-6570-4A64-9A26-E3448B0A9810}" destId="{C563F744-33E8-4295-B3DE-A5276F9E338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18086F2A-4920-4F54-861D-FAE3539AFC0B}"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86FB6373-E612-418C-A6F1-4483429CA260}">
      <dgm:prSet/>
      <dgm:spPr>
        <a:gradFill flip="none" rotWithShape="0">
          <a:gsLst>
            <a:gs pos="0">
              <a:srgbClr val="000099">
                <a:shade val="30000"/>
                <a:satMod val="115000"/>
              </a:srgbClr>
            </a:gs>
            <a:gs pos="50000">
              <a:srgbClr val="000099">
                <a:shade val="67500"/>
                <a:satMod val="115000"/>
              </a:srgbClr>
            </a:gs>
            <a:gs pos="100000">
              <a:srgbClr val="000099">
                <a:shade val="100000"/>
                <a:satMod val="115000"/>
              </a:srgbClr>
            </a:gs>
          </a:gsLst>
          <a:lin ang="13500000" scaled="1"/>
          <a:tileRect/>
        </a:gradFill>
        <a:scene3d>
          <a:camera prst="orthographicFront"/>
          <a:lightRig rig="threePt" dir="t"/>
        </a:scene3d>
        <a:sp3d>
          <a:bevelT w="165100" prst="coolSlant"/>
        </a:sp3d>
      </dgm:spPr>
      <dgm:t>
        <a:bodyPr/>
        <a:lstStyle/>
        <a:p>
          <a:pPr algn="ctr" rtl="0"/>
          <a:r>
            <a:rPr lang="en-US" b="1" dirty="0" smtClean="0">
              <a:solidFill>
                <a:srgbClr val="00FF00"/>
              </a:solidFill>
            </a:rPr>
            <a:t>Surgery</a:t>
          </a:r>
          <a:endParaRPr lang="fa-IR" dirty="0">
            <a:solidFill>
              <a:srgbClr val="00FF00"/>
            </a:solidFill>
          </a:endParaRPr>
        </a:p>
      </dgm:t>
    </dgm:pt>
    <dgm:pt modelId="{17D2FF53-33FB-4202-95F6-65F09BE48F95}" type="sibTrans" cxnId="{36B2C5BF-F583-425A-B18E-1ADBBCF108E0}">
      <dgm:prSet/>
      <dgm:spPr/>
      <dgm:t>
        <a:bodyPr/>
        <a:lstStyle/>
        <a:p>
          <a:endParaRPr lang="en-US"/>
        </a:p>
      </dgm:t>
    </dgm:pt>
    <dgm:pt modelId="{4596EC68-F513-4004-8C87-298D51B9CDE6}" type="parTrans" cxnId="{36B2C5BF-F583-425A-B18E-1ADBBCF108E0}">
      <dgm:prSet/>
      <dgm:spPr/>
      <dgm:t>
        <a:bodyPr/>
        <a:lstStyle/>
        <a:p>
          <a:endParaRPr lang="en-US"/>
        </a:p>
      </dgm:t>
    </dgm:pt>
    <dgm:pt modelId="{3D790728-CC18-4C8C-990E-C4EE89C5BD31}" type="pres">
      <dgm:prSet presAssocID="{18086F2A-4920-4F54-861D-FAE3539AFC0B}" presName="linear" presStyleCnt="0">
        <dgm:presLayoutVars>
          <dgm:animLvl val="lvl"/>
          <dgm:resizeHandles val="exact"/>
        </dgm:presLayoutVars>
      </dgm:prSet>
      <dgm:spPr/>
      <dgm:t>
        <a:bodyPr/>
        <a:lstStyle/>
        <a:p>
          <a:endParaRPr lang="en-US"/>
        </a:p>
      </dgm:t>
    </dgm:pt>
    <dgm:pt modelId="{71C39C22-0949-4A21-9D00-4923D00AFB0A}" type="pres">
      <dgm:prSet presAssocID="{86FB6373-E612-418C-A6F1-4483429CA260}" presName="parentText" presStyleLbl="node1" presStyleIdx="0" presStyleCnt="1">
        <dgm:presLayoutVars>
          <dgm:chMax val="0"/>
          <dgm:bulletEnabled val="1"/>
        </dgm:presLayoutVars>
      </dgm:prSet>
      <dgm:spPr/>
      <dgm:t>
        <a:bodyPr/>
        <a:lstStyle/>
        <a:p>
          <a:endParaRPr lang="en-US"/>
        </a:p>
      </dgm:t>
    </dgm:pt>
  </dgm:ptLst>
  <dgm:cxnLst>
    <dgm:cxn modelId="{0AF1E975-3338-4C57-ACEB-5CC0AD05BDAD}" type="presOf" srcId="{18086F2A-4920-4F54-861D-FAE3539AFC0B}" destId="{3D790728-CC18-4C8C-990E-C4EE89C5BD31}" srcOrd="0" destOrd="0" presId="urn:microsoft.com/office/officeart/2005/8/layout/vList2"/>
    <dgm:cxn modelId="{7C061EAC-1008-4857-844D-A0CA43B31F01}" type="presOf" srcId="{86FB6373-E612-418C-A6F1-4483429CA260}" destId="{71C39C22-0949-4A21-9D00-4923D00AFB0A}" srcOrd="0" destOrd="0" presId="urn:microsoft.com/office/officeart/2005/8/layout/vList2"/>
    <dgm:cxn modelId="{36B2C5BF-F583-425A-B18E-1ADBBCF108E0}" srcId="{18086F2A-4920-4F54-861D-FAE3539AFC0B}" destId="{86FB6373-E612-418C-A6F1-4483429CA260}" srcOrd="0" destOrd="0" parTransId="{4596EC68-F513-4004-8C87-298D51B9CDE6}" sibTransId="{17D2FF53-33FB-4202-95F6-65F09BE48F95}"/>
    <dgm:cxn modelId="{86FF2642-AC1F-41C5-B4C4-36EDDAD1C5A3}" type="presParOf" srcId="{3D790728-CC18-4C8C-990E-C4EE89C5BD31}" destId="{71C39C22-0949-4A21-9D00-4923D00AFB0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18086F2A-4920-4F54-861D-FAE3539AFC0B}"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86FB6373-E612-418C-A6F1-4483429CA260}">
      <dgm:prSet/>
      <dgm:spPr>
        <a:gradFill flip="none" rotWithShape="0">
          <a:gsLst>
            <a:gs pos="0">
              <a:srgbClr val="000099">
                <a:shade val="30000"/>
                <a:satMod val="115000"/>
              </a:srgbClr>
            </a:gs>
            <a:gs pos="50000">
              <a:srgbClr val="000099">
                <a:shade val="67500"/>
                <a:satMod val="115000"/>
              </a:srgbClr>
            </a:gs>
            <a:gs pos="100000">
              <a:srgbClr val="000099">
                <a:shade val="100000"/>
                <a:satMod val="115000"/>
              </a:srgbClr>
            </a:gs>
          </a:gsLst>
          <a:lin ang="13500000" scaled="1"/>
          <a:tileRect/>
        </a:gradFill>
        <a:scene3d>
          <a:camera prst="orthographicFront"/>
          <a:lightRig rig="threePt" dir="t"/>
        </a:scene3d>
        <a:sp3d>
          <a:bevelT w="165100" prst="coolSlant"/>
        </a:sp3d>
      </dgm:spPr>
      <dgm:t>
        <a:bodyPr/>
        <a:lstStyle/>
        <a:p>
          <a:pPr algn="ctr" rtl="0"/>
          <a:r>
            <a:rPr lang="en-US" b="1" dirty="0" smtClean="0">
              <a:solidFill>
                <a:srgbClr val="00FF00"/>
              </a:solidFill>
            </a:rPr>
            <a:t>Surgery</a:t>
          </a:r>
          <a:endParaRPr lang="fa-IR" dirty="0">
            <a:solidFill>
              <a:srgbClr val="00FF00"/>
            </a:solidFill>
          </a:endParaRPr>
        </a:p>
      </dgm:t>
    </dgm:pt>
    <dgm:pt modelId="{17D2FF53-33FB-4202-95F6-65F09BE48F95}" type="sibTrans" cxnId="{36B2C5BF-F583-425A-B18E-1ADBBCF108E0}">
      <dgm:prSet/>
      <dgm:spPr/>
      <dgm:t>
        <a:bodyPr/>
        <a:lstStyle/>
        <a:p>
          <a:endParaRPr lang="en-US"/>
        </a:p>
      </dgm:t>
    </dgm:pt>
    <dgm:pt modelId="{4596EC68-F513-4004-8C87-298D51B9CDE6}" type="parTrans" cxnId="{36B2C5BF-F583-425A-B18E-1ADBBCF108E0}">
      <dgm:prSet/>
      <dgm:spPr/>
      <dgm:t>
        <a:bodyPr/>
        <a:lstStyle/>
        <a:p>
          <a:endParaRPr lang="en-US"/>
        </a:p>
      </dgm:t>
    </dgm:pt>
    <dgm:pt modelId="{3D790728-CC18-4C8C-990E-C4EE89C5BD31}" type="pres">
      <dgm:prSet presAssocID="{18086F2A-4920-4F54-861D-FAE3539AFC0B}" presName="linear" presStyleCnt="0">
        <dgm:presLayoutVars>
          <dgm:animLvl val="lvl"/>
          <dgm:resizeHandles val="exact"/>
        </dgm:presLayoutVars>
      </dgm:prSet>
      <dgm:spPr/>
      <dgm:t>
        <a:bodyPr/>
        <a:lstStyle/>
        <a:p>
          <a:endParaRPr lang="en-US"/>
        </a:p>
      </dgm:t>
    </dgm:pt>
    <dgm:pt modelId="{71C39C22-0949-4A21-9D00-4923D00AFB0A}" type="pres">
      <dgm:prSet presAssocID="{86FB6373-E612-418C-A6F1-4483429CA260}" presName="parentText" presStyleLbl="node1" presStyleIdx="0" presStyleCnt="1">
        <dgm:presLayoutVars>
          <dgm:chMax val="0"/>
          <dgm:bulletEnabled val="1"/>
        </dgm:presLayoutVars>
      </dgm:prSet>
      <dgm:spPr/>
      <dgm:t>
        <a:bodyPr/>
        <a:lstStyle/>
        <a:p>
          <a:endParaRPr lang="en-US"/>
        </a:p>
      </dgm:t>
    </dgm:pt>
  </dgm:ptLst>
  <dgm:cxnLst>
    <dgm:cxn modelId="{0AF1E975-3338-4C57-ACEB-5CC0AD05BDAD}" type="presOf" srcId="{18086F2A-4920-4F54-861D-FAE3539AFC0B}" destId="{3D790728-CC18-4C8C-990E-C4EE89C5BD31}" srcOrd="0" destOrd="0" presId="urn:microsoft.com/office/officeart/2005/8/layout/vList2"/>
    <dgm:cxn modelId="{7C061EAC-1008-4857-844D-A0CA43B31F01}" type="presOf" srcId="{86FB6373-E612-418C-A6F1-4483429CA260}" destId="{71C39C22-0949-4A21-9D00-4923D00AFB0A}" srcOrd="0" destOrd="0" presId="urn:microsoft.com/office/officeart/2005/8/layout/vList2"/>
    <dgm:cxn modelId="{36B2C5BF-F583-425A-B18E-1ADBBCF108E0}" srcId="{18086F2A-4920-4F54-861D-FAE3539AFC0B}" destId="{86FB6373-E612-418C-A6F1-4483429CA260}" srcOrd="0" destOrd="0" parTransId="{4596EC68-F513-4004-8C87-298D51B9CDE6}" sibTransId="{17D2FF53-33FB-4202-95F6-65F09BE48F95}"/>
    <dgm:cxn modelId="{86FF2642-AC1F-41C5-B4C4-36EDDAD1C5A3}" type="presParOf" srcId="{3D790728-CC18-4C8C-990E-C4EE89C5BD31}" destId="{71C39C22-0949-4A21-9D00-4923D00AFB0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F46C323F-E2FE-41F4-BAF2-F2849E001855}" type="doc">
      <dgm:prSet loTypeId="urn:microsoft.com/office/officeart/2005/8/layout/hProcess9" loCatId="process" qsTypeId="urn:microsoft.com/office/officeart/2005/8/quickstyle/simple5" qsCatId="simple" csTypeId="urn:microsoft.com/office/officeart/2005/8/colors/accent1_2" csCatId="accent1" phldr="1"/>
      <dgm:spPr/>
      <dgm:t>
        <a:bodyPr/>
        <a:lstStyle/>
        <a:p>
          <a:endParaRPr lang="en-US"/>
        </a:p>
      </dgm:t>
    </dgm:pt>
    <dgm:pt modelId="{7D32F86D-8D63-4484-801B-7A2BF06321CF}">
      <dgm:prSet custT="1"/>
      <dgm:spPr>
        <a:gradFill flip="none" rotWithShape="0">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dgm:spPr>
      <dgm:t>
        <a:bodyPr/>
        <a:lstStyle/>
        <a:p>
          <a:pPr rtl="0"/>
          <a:r>
            <a:rPr lang="en-US" sz="4800" dirty="0" smtClean="0">
              <a:solidFill>
                <a:srgbClr val="00FF00"/>
              </a:solidFill>
            </a:rPr>
            <a:t>Decision for staging</a:t>
          </a:r>
          <a:endParaRPr lang="fa-IR" sz="4800" dirty="0">
            <a:solidFill>
              <a:srgbClr val="00FF00"/>
            </a:solidFill>
          </a:endParaRPr>
        </a:p>
      </dgm:t>
    </dgm:pt>
    <dgm:pt modelId="{5222D51B-73B4-4C78-AE38-AE60D67FADDE}" type="parTrans" cxnId="{B4FACB56-FB7F-465B-907E-9E3757E17642}">
      <dgm:prSet/>
      <dgm:spPr/>
      <dgm:t>
        <a:bodyPr/>
        <a:lstStyle/>
        <a:p>
          <a:endParaRPr lang="en-US"/>
        </a:p>
      </dgm:t>
    </dgm:pt>
    <dgm:pt modelId="{CA95EF83-4475-4078-A32B-6DEC7F642E21}" type="sibTrans" cxnId="{B4FACB56-FB7F-465B-907E-9E3757E17642}">
      <dgm:prSet/>
      <dgm:spPr/>
      <dgm:t>
        <a:bodyPr/>
        <a:lstStyle/>
        <a:p>
          <a:endParaRPr lang="en-US"/>
        </a:p>
      </dgm:t>
    </dgm:pt>
    <dgm:pt modelId="{9504F559-EA5E-4562-A466-56E8ECB95E9C}" type="pres">
      <dgm:prSet presAssocID="{F46C323F-E2FE-41F4-BAF2-F2849E001855}" presName="CompostProcess" presStyleCnt="0">
        <dgm:presLayoutVars>
          <dgm:dir/>
          <dgm:resizeHandles val="exact"/>
        </dgm:presLayoutVars>
      </dgm:prSet>
      <dgm:spPr/>
      <dgm:t>
        <a:bodyPr/>
        <a:lstStyle/>
        <a:p>
          <a:endParaRPr lang="en-US"/>
        </a:p>
      </dgm:t>
    </dgm:pt>
    <dgm:pt modelId="{1F153935-A0A8-4392-B87F-31944CA10F21}" type="pres">
      <dgm:prSet presAssocID="{F46C323F-E2FE-41F4-BAF2-F2849E001855}" presName="arrow" presStyleLbl="bgShp" presStyleIdx="0" presStyleCnt="1"/>
      <dgm:spPr>
        <a:solidFill>
          <a:schemeClr val="accent1">
            <a:lumMod val="60000"/>
            <a:lumOff val="40000"/>
          </a:schemeClr>
        </a:solidFill>
        <a:scene3d>
          <a:camera prst="orthographicFront"/>
          <a:lightRig rig="threePt" dir="t"/>
        </a:scene3d>
        <a:sp3d>
          <a:bevelT w="165100" prst="coolSlant"/>
        </a:sp3d>
      </dgm:spPr>
      <dgm:t>
        <a:bodyPr/>
        <a:lstStyle/>
        <a:p>
          <a:endParaRPr lang="en-US"/>
        </a:p>
      </dgm:t>
    </dgm:pt>
    <dgm:pt modelId="{B27B8C37-5D73-43C4-9227-6409D6B67614}" type="pres">
      <dgm:prSet presAssocID="{F46C323F-E2FE-41F4-BAF2-F2849E001855}" presName="linearProcess" presStyleCnt="0"/>
      <dgm:spPr/>
    </dgm:pt>
    <dgm:pt modelId="{FE3CB2FE-6B5F-472F-9979-0039B57AC849}" type="pres">
      <dgm:prSet presAssocID="{7D32F86D-8D63-4484-801B-7A2BF06321CF}" presName="textNode" presStyleLbl="node1" presStyleIdx="0" presStyleCnt="1" custScaleX="196750" custScaleY="240096" custLinFactNeighborY="-12379">
        <dgm:presLayoutVars>
          <dgm:bulletEnabled val="1"/>
        </dgm:presLayoutVars>
      </dgm:prSet>
      <dgm:spPr/>
      <dgm:t>
        <a:bodyPr/>
        <a:lstStyle/>
        <a:p>
          <a:endParaRPr lang="en-US"/>
        </a:p>
      </dgm:t>
    </dgm:pt>
  </dgm:ptLst>
  <dgm:cxnLst>
    <dgm:cxn modelId="{4F87AF95-902C-4A13-A9B0-70544B104CDF}" type="presOf" srcId="{7D32F86D-8D63-4484-801B-7A2BF06321CF}" destId="{FE3CB2FE-6B5F-472F-9979-0039B57AC849}" srcOrd="0" destOrd="0" presId="urn:microsoft.com/office/officeart/2005/8/layout/hProcess9"/>
    <dgm:cxn modelId="{B618F36C-707D-4906-A39A-41E047DC487A}" type="presOf" srcId="{F46C323F-E2FE-41F4-BAF2-F2849E001855}" destId="{9504F559-EA5E-4562-A466-56E8ECB95E9C}" srcOrd="0" destOrd="0" presId="urn:microsoft.com/office/officeart/2005/8/layout/hProcess9"/>
    <dgm:cxn modelId="{B4FACB56-FB7F-465B-907E-9E3757E17642}" srcId="{F46C323F-E2FE-41F4-BAF2-F2849E001855}" destId="{7D32F86D-8D63-4484-801B-7A2BF06321CF}" srcOrd="0" destOrd="0" parTransId="{5222D51B-73B4-4C78-AE38-AE60D67FADDE}" sibTransId="{CA95EF83-4475-4078-A32B-6DEC7F642E21}"/>
    <dgm:cxn modelId="{8A7FA986-88A3-4F69-B52D-2483E77D00EB}" type="presParOf" srcId="{9504F559-EA5E-4562-A466-56E8ECB95E9C}" destId="{1F153935-A0A8-4392-B87F-31944CA10F21}" srcOrd="0" destOrd="0" presId="urn:microsoft.com/office/officeart/2005/8/layout/hProcess9"/>
    <dgm:cxn modelId="{2A93B9F0-C5B0-4196-A99F-0BDB0C96DC15}" type="presParOf" srcId="{9504F559-EA5E-4562-A466-56E8ECB95E9C}" destId="{B27B8C37-5D73-43C4-9227-6409D6B67614}" srcOrd="1" destOrd="0" presId="urn:microsoft.com/office/officeart/2005/8/layout/hProcess9"/>
    <dgm:cxn modelId="{54EBE44A-4200-40B4-B660-837003526741}" type="presParOf" srcId="{B27B8C37-5D73-43C4-9227-6409D6B67614}" destId="{FE3CB2FE-6B5F-472F-9979-0039B57AC849}"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991AF0-3CF1-47D8-BDBF-509AC1E174DC}"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053B0BAB-CBBD-42F4-85AE-E5CDBDE06F57}">
      <dgm:prSet custT="1"/>
      <dgm:spPr>
        <a:solidFill>
          <a:schemeClr val="accent1">
            <a:lumMod val="75000"/>
          </a:schemeClr>
        </a:solidFill>
      </dgm:spPr>
      <dgm:t>
        <a:bodyPr/>
        <a:lstStyle/>
        <a:p>
          <a:pPr rtl="0"/>
          <a:r>
            <a:rPr lang="en-US" sz="2800" b="1" dirty="0" smtClean="0"/>
            <a:t>Chronic Abdominal pain</a:t>
          </a:r>
          <a:endParaRPr lang="fa-IR" sz="2800" dirty="0"/>
        </a:p>
      </dgm:t>
    </dgm:pt>
    <dgm:pt modelId="{9620C0C8-93D7-4934-83D7-57C99F6497B0}" type="parTrans" cxnId="{A4EA7707-94FD-408E-95CB-253F77558693}">
      <dgm:prSet/>
      <dgm:spPr/>
      <dgm:t>
        <a:bodyPr/>
        <a:lstStyle/>
        <a:p>
          <a:endParaRPr lang="en-US"/>
        </a:p>
      </dgm:t>
    </dgm:pt>
    <dgm:pt modelId="{6381B024-70A9-4B99-B005-85DCAEE6CFF6}" type="sibTrans" cxnId="{A4EA7707-94FD-408E-95CB-253F77558693}">
      <dgm:prSet/>
      <dgm:spPr/>
      <dgm:t>
        <a:bodyPr/>
        <a:lstStyle/>
        <a:p>
          <a:endParaRPr lang="en-US"/>
        </a:p>
      </dgm:t>
    </dgm:pt>
    <dgm:pt modelId="{09ADDB8B-E805-4676-8F32-2AD07962702A}">
      <dgm:prSet custT="1"/>
      <dgm:spPr/>
      <dgm:t>
        <a:bodyPr/>
        <a:lstStyle/>
        <a:p>
          <a:pPr rtl="0"/>
          <a:r>
            <a:rPr lang="en-US" sz="2800" b="1" dirty="0" smtClean="0"/>
            <a:t>Back pain, pressure </a:t>
          </a:r>
          <a:endParaRPr lang="fa-IR" sz="2800" dirty="0"/>
        </a:p>
      </dgm:t>
    </dgm:pt>
    <dgm:pt modelId="{C61B5E72-F3C3-4DAC-9F7E-68FA95075E04}" type="parTrans" cxnId="{1FDE936A-6C51-4FEC-A01F-8DC15FFF5747}">
      <dgm:prSet/>
      <dgm:spPr/>
      <dgm:t>
        <a:bodyPr/>
        <a:lstStyle/>
        <a:p>
          <a:endParaRPr lang="en-US"/>
        </a:p>
      </dgm:t>
    </dgm:pt>
    <dgm:pt modelId="{09F065DD-9893-476F-9F73-D5E125CA7AD7}" type="sibTrans" cxnId="{1FDE936A-6C51-4FEC-A01F-8DC15FFF5747}">
      <dgm:prSet/>
      <dgm:spPr/>
      <dgm:t>
        <a:bodyPr/>
        <a:lstStyle/>
        <a:p>
          <a:endParaRPr lang="en-US"/>
        </a:p>
      </dgm:t>
    </dgm:pt>
    <dgm:pt modelId="{372BC1AB-2099-4F26-A698-C4CFF995EA92}">
      <dgm:prSet custT="1"/>
      <dgm:spPr>
        <a:solidFill>
          <a:srgbClr val="0070C0"/>
        </a:solidFill>
      </dgm:spPr>
      <dgm:t>
        <a:bodyPr/>
        <a:lstStyle/>
        <a:p>
          <a:pPr rtl="0"/>
          <a:r>
            <a:rPr lang="en-US" sz="2800" b="1" dirty="0" smtClean="0"/>
            <a:t>Constipation, nausea and vomiting </a:t>
          </a:r>
          <a:endParaRPr lang="fa-IR" sz="2800" dirty="0"/>
        </a:p>
      </dgm:t>
    </dgm:pt>
    <dgm:pt modelId="{8B60F230-5AAB-4159-BD02-C9803F692861}" type="parTrans" cxnId="{01005CCE-87BE-4950-A508-53FBA76BA4D8}">
      <dgm:prSet/>
      <dgm:spPr/>
      <dgm:t>
        <a:bodyPr/>
        <a:lstStyle/>
        <a:p>
          <a:endParaRPr lang="en-US"/>
        </a:p>
      </dgm:t>
    </dgm:pt>
    <dgm:pt modelId="{55CD326E-BD55-4070-87D0-AC8C30F6FA4E}" type="sibTrans" cxnId="{01005CCE-87BE-4950-A508-53FBA76BA4D8}">
      <dgm:prSet/>
      <dgm:spPr/>
      <dgm:t>
        <a:bodyPr/>
        <a:lstStyle/>
        <a:p>
          <a:endParaRPr lang="en-US"/>
        </a:p>
      </dgm:t>
    </dgm:pt>
    <dgm:pt modelId="{6EF0912A-CB87-4BE3-B889-608B2B43CCF3}">
      <dgm:prSet custT="1"/>
      <dgm:spPr>
        <a:solidFill>
          <a:srgbClr val="002060"/>
        </a:solidFill>
      </dgm:spPr>
      <dgm:t>
        <a:bodyPr/>
        <a:lstStyle/>
        <a:p>
          <a:pPr rtl="0"/>
          <a:r>
            <a:rPr lang="en-US" sz="2800" b="1" dirty="0" smtClean="0"/>
            <a:t>Urinary symptoms </a:t>
          </a:r>
          <a:endParaRPr lang="fa-IR" sz="2800" dirty="0"/>
        </a:p>
      </dgm:t>
    </dgm:pt>
    <dgm:pt modelId="{58B20EF6-95C6-47C4-8378-9DA666F818E5}" type="parTrans" cxnId="{B0C551D0-EC57-485A-B104-75918F3E47BE}">
      <dgm:prSet/>
      <dgm:spPr/>
      <dgm:t>
        <a:bodyPr/>
        <a:lstStyle/>
        <a:p>
          <a:endParaRPr lang="en-US"/>
        </a:p>
      </dgm:t>
    </dgm:pt>
    <dgm:pt modelId="{DA098E4C-6C20-4844-A6C6-59BC34740CEE}" type="sibTrans" cxnId="{B0C551D0-EC57-485A-B104-75918F3E47BE}">
      <dgm:prSet/>
      <dgm:spPr/>
      <dgm:t>
        <a:bodyPr/>
        <a:lstStyle/>
        <a:p>
          <a:endParaRPr lang="en-US"/>
        </a:p>
      </dgm:t>
    </dgm:pt>
    <dgm:pt modelId="{CBA29366-DC59-4079-B7C6-3D052566019A}" type="pres">
      <dgm:prSet presAssocID="{AC991AF0-3CF1-47D8-BDBF-509AC1E174DC}" presName="Name0" presStyleCnt="0">
        <dgm:presLayoutVars>
          <dgm:dir/>
          <dgm:animLvl val="lvl"/>
          <dgm:resizeHandles val="exact"/>
        </dgm:presLayoutVars>
      </dgm:prSet>
      <dgm:spPr/>
      <dgm:t>
        <a:bodyPr/>
        <a:lstStyle/>
        <a:p>
          <a:endParaRPr lang="en-US"/>
        </a:p>
      </dgm:t>
    </dgm:pt>
    <dgm:pt modelId="{A689CD31-FF8C-4E73-AA00-F2E1E1B07B18}" type="pres">
      <dgm:prSet presAssocID="{053B0BAB-CBBD-42F4-85AE-E5CDBDE06F57}" presName="linNode" presStyleCnt="0"/>
      <dgm:spPr/>
    </dgm:pt>
    <dgm:pt modelId="{F43D4A2D-D5E3-4D37-A8BE-557683EF2787}" type="pres">
      <dgm:prSet presAssocID="{053B0BAB-CBBD-42F4-85AE-E5CDBDE06F57}" presName="parentText" presStyleLbl="node1" presStyleIdx="0" presStyleCnt="4" custScaleX="212961">
        <dgm:presLayoutVars>
          <dgm:chMax val="1"/>
          <dgm:bulletEnabled val="1"/>
        </dgm:presLayoutVars>
      </dgm:prSet>
      <dgm:spPr/>
      <dgm:t>
        <a:bodyPr/>
        <a:lstStyle/>
        <a:p>
          <a:endParaRPr lang="en-US"/>
        </a:p>
      </dgm:t>
    </dgm:pt>
    <dgm:pt modelId="{FC63EE6A-0990-460C-9E42-31200659D8CE}" type="pres">
      <dgm:prSet presAssocID="{6381B024-70A9-4B99-B005-85DCAEE6CFF6}" presName="sp" presStyleCnt="0"/>
      <dgm:spPr/>
    </dgm:pt>
    <dgm:pt modelId="{40B9D235-16FA-48FC-9F0F-B5A0AD4F364C}" type="pres">
      <dgm:prSet presAssocID="{09ADDB8B-E805-4676-8F32-2AD07962702A}" presName="linNode" presStyleCnt="0"/>
      <dgm:spPr/>
    </dgm:pt>
    <dgm:pt modelId="{F5A9AEED-E0DF-4455-81C2-5413BDB79D9D}" type="pres">
      <dgm:prSet presAssocID="{09ADDB8B-E805-4676-8F32-2AD07962702A}" presName="parentText" presStyleLbl="node1" presStyleIdx="1" presStyleCnt="4" custScaleX="214312">
        <dgm:presLayoutVars>
          <dgm:chMax val="1"/>
          <dgm:bulletEnabled val="1"/>
        </dgm:presLayoutVars>
      </dgm:prSet>
      <dgm:spPr/>
      <dgm:t>
        <a:bodyPr/>
        <a:lstStyle/>
        <a:p>
          <a:endParaRPr lang="en-US"/>
        </a:p>
      </dgm:t>
    </dgm:pt>
    <dgm:pt modelId="{CEFAF2B9-9E12-42D2-BEA2-08F947A13161}" type="pres">
      <dgm:prSet presAssocID="{09F065DD-9893-476F-9F73-D5E125CA7AD7}" presName="sp" presStyleCnt="0"/>
      <dgm:spPr/>
    </dgm:pt>
    <dgm:pt modelId="{F2E1BD18-45CC-49CD-9DCB-BD8A31D25129}" type="pres">
      <dgm:prSet presAssocID="{372BC1AB-2099-4F26-A698-C4CFF995EA92}" presName="linNode" presStyleCnt="0"/>
      <dgm:spPr/>
    </dgm:pt>
    <dgm:pt modelId="{7C3788DC-9339-455F-9019-5C5A05FC38C6}" type="pres">
      <dgm:prSet presAssocID="{372BC1AB-2099-4F26-A698-C4CFF995EA92}" presName="parentText" presStyleLbl="node1" presStyleIdx="2" presStyleCnt="4" custScaleX="216111">
        <dgm:presLayoutVars>
          <dgm:chMax val="1"/>
          <dgm:bulletEnabled val="1"/>
        </dgm:presLayoutVars>
      </dgm:prSet>
      <dgm:spPr/>
      <dgm:t>
        <a:bodyPr/>
        <a:lstStyle/>
        <a:p>
          <a:endParaRPr lang="en-US"/>
        </a:p>
      </dgm:t>
    </dgm:pt>
    <dgm:pt modelId="{6D3B9B27-1718-44F5-A6EC-87EEA055CEA5}" type="pres">
      <dgm:prSet presAssocID="{55CD326E-BD55-4070-87D0-AC8C30F6FA4E}" presName="sp" presStyleCnt="0"/>
      <dgm:spPr/>
    </dgm:pt>
    <dgm:pt modelId="{E14177A3-BF5D-4CBD-B8DB-4599B8791C53}" type="pres">
      <dgm:prSet presAssocID="{6EF0912A-CB87-4BE3-B889-608B2B43CCF3}" presName="linNode" presStyleCnt="0"/>
      <dgm:spPr/>
    </dgm:pt>
    <dgm:pt modelId="{E7C30B67-CFC1-43BC-AE14-929AC2E4A589}" type="pres">
      <dgm:prSet presAssocID="{6EF0912A-CB87-4BE3-B889-608B2B43CCF3}" presName="parentText" presStyleLbl="node1" presStyleIdx="3" presStyleCnt="4" custScaleX="216111">
        <dgm:presLayoutVars>
          <dgm:chMax val="1"/>
          <dgm:bulletEnabled val="1"/>
        </dgm:presLayoutVars>
      </dgm:prSet>
      <dgm:spPr/>
      <dgm:t>
        <a:bodyPr/>
        <a:lstStyle/>
        <a:p>
          <a:endParaRPr lang="en-US"/>
        </a:p>
      </dgm:t>
    </dgm:pt>
  </dgm:ptLst>
  <dgm:cxnLst>
    <dgm:cxn modelId="{5D4D54AE-5682-4EDE-8C46-F518E962071C}" type="presOf" srcId="{09ADDB8B-E805-4676-8F32-2AD07962702A}" destId="{F5A9AEED-E0DF-4455-81C2-5413BDB79D9D}" srcOrd="0" destOrd="0" presId="urn:microsoft.com/office/officeart/2005/8/layout/vList5"/>
    <dgm:cxn modelId="{01005CCE-87BE-4950-A508-53FBA76BA4D8}" srcId="{AC991AF0-3CF1-47D8-BDBF-509AC1E174DC}" destId="{372BC1AB-2099-4F26-A698-C4CFF995EA92}" srcOrd="2" destOrd="0" parTransId="{8B60F230-5AAB-4159-BD02-C9803F692861}" sibTransId="{55CD326E-BD55-4070-87D0-AC8C30F6FA4E}"/>
    <dgm:cxn modelId="{12D4743F-3FB2-4076-8074-D130C7EB575F}" type="presOf" srcId="{053B0BAB-CBBD-42F4-85AE-E5CDBDE06F57}" destId="{F43D4A2D-D5E3-4D37-A8BE-557683EF2787}" srcOrd="0" destOrd="0" presId="urn:microsoft.com/office/officeart/2005/8/layout/vList5"/>
    <dgm:cxn modelId="{1FDE936A-6C51-4FEC-A01F-8DC15FFF5747}" srcId="{AC991AF0-3CF1-47D8-BDBF-509AC1E174DC}" destId="{09ADDB8B-E805-4676-8F32-2AD07962702A}" srcOrd="1" destOrd="0" parTransId="{C61B5E72-F3C3-4DAC-9F7E-68FA95075E04}" sibTransId="{09F065DD-9893-476F-9F73-D5E125CA7AD7}"/>
    <dgm:cxn modelId="{B0C551D0-EC57-485A-B104-75918F3E47BE}" srcId="{AC991AF0-3CF1-47D8-BDBF-509AC1E174DC}" destId="{6EF0912A-CB87-4BE3-B889-608B2B43CCF3}" srcOrd="3" destOrd="0" parTransId="{58B20EF6-95C6-47C4-8378-9DA666F818E5}" sibTransId="{DA098E4C-6C20-4844-A6C6-59BC34740CEE}"/>
    <dgm:cxn modelId="{CC07D24F-82A7-42A2-912B-EFBCEBF400EF}" type="presOf" srcId="{6EF0912A-CB87-4BE3-B889-608B2B43CCF3}" destId="{E7C30B67-CFC1-43BC-AE14-929AC2E4A589}" srcOrd="0" destOrd="0" presId="urn:microsoft.com/office/officeart/2005/8/layout/vList5"/>
    <dgm:cxn modelId="{EAAE193A-8A93-4E76-AE55-59EF0E47C673}" type="presOf" srcId="{AC991AF0-3CF1-47D8-BDBF-509AC1E174DC}" destId="{CBA29366-DC59-4079-B7C6-3D052566019A}" srcOrd="0" destOrd="0" presId="urn:microsoft.com/office/officeart/2005/8/layout/vList5"/>
    <dgm:cxn modelId="{A4EA7707-94FD-408E-95CB-253F77558693}" srcId="{AC991AF0-3CF1-47D8-BDBF-509AC1E174DC}" destId="{053B0BAB-CBBD-42F4-85AE-E5CDBDE06F57}" srcOrd="0" destOrd="0" parTransId="{9620C0C8-93D7-4934-83D7-57C99F6497B0}" sibTransId="{6381B024-70A9-4B99-B005-85DCAEE6CFF6}"/>
    <dgm:cxn modelId="{56F52A59-E796-483E-B033-A51027AF4B7F}" type="presOf" srcId="{372BC1AB-2099-4F26-A698-C4CFF995EA92}" destId="{7C3788DC-9339-455F-9019-5C5A05FC38C6}" srcOrd="0" destOrd="0" presId="urn:microsoft.com/office/officeart/2005/8/layout/vList5"/>
    <dgm:cxn modelId="{C2AA7239-C2FC-49DE-B695-6EF55213A3B6}" type="presParOf" srcId="{CBA29366-DC59-4079-B7C6-3D052566019A}" destId="{A689CD31-FF8C-4E73-AA00-F2E1E1B07B18}" srcOrd="0" destOrd="0" presId="urn:microsoft.com/office/officeart/2005/8/layout/vList5"/>
    <dgm:cxn modelId="{740CCD45-A0B9-44D2-96D9-E346F612529A}" type="presParOf" srcId="{A689CD31-FF8C-4E73-AA00-F2E1E1B07B18}" destId="{F43D4A2D-D5E3-4D37-A8BE-557683EF2787}" srcOrd="0" destOrd="0" presId="urn:microsoft.com/office/officeart/2005/8/layout/vList5"/>
    <dgm:cxn modelId="{5DAD2066-3FF5-42FB-907C-8D2BE1A54B36}" type="presParOf" srcId="{CBA29366-DC59-4079-B7C6-3D052566019A}" destId="{FC63EE6A-0990-460C-9E42-31200659D8CE}" srcOrd="1" destOrd="0" presId="urn:microsoft.com/office/officeart/2005/8/layout/vList5"/>
    <dgm:cxn modelId="{D93873FB-D799-430C-82DE-DE10245DBF5D}" type="presParOf" srcId="{CBA29366-DC59-4079-B7C6-3D052566019A}" destId="{40B9D235-16FA-48FC-9F0F-B5A0AD4F364C}" srcOrd="2" destOrd="0" presId="urn:microsoft.com/office/officeart/2005/8/layout/vList5"/>
    <dgm:cxn modelId="{37893250-9E2E-4655-A3D3-878E226C88D1}" type="presParOf" srcId="{40B9D235-16FA-48FC-9F0F-B5A0AD4F364C}" destId="{F5A9AEED-E0DF-4455-81C2-5413BDB79D9D}" srcOrd="0" destOrd="0" presId="urn:microsoft.com/office/officeart/2005/8/layout/vList5"/>
    <dgm:cxn modelId="{FCA08495-29D4-41F8-9734-A0F09D005742}" type="presParOf" srcId="{CBA29366-DC59-4079-B7C6-3D052566019A}" destId="{CEFAF2B9-9E12-42D2-BEA2-08F947A13161}" srcOrd="3" destOrd="0" presId="urn:microsoft.com/office/officeart/2005/8/layout/vList5"/>
    <dgm:cxn modelId="{3951839F-2B87-4A09-8322-1BB14063B8CF}" type="presParOf" srcId="{CBA29366-DC59-4079-B7C6-3D052566019A}" destId="{F2E1BD18-45CC-49CD-9DCB-BD8A31D25129}" srcOrd="4" destOrd="0" presId="urn:microsoft.com/office/officeart/2005/8/layout/vList5"/>
    <dgm:cxn modelId="{1F4F9D3E-F432-4C78-A9FF-CEE3B6781674}" type="presParOf" srcId="{F2E1BD18-45CC-49CD-9DCB-BD8A31D25129}" destId="{7C3788DC-9339-455F-9019-5C5A05FC38C6}" srcOrd="0" destOrd="0" presId="urn:microsoft.com/office/officeart/2005/8/layout/vList5"/>
    <dgm:cxn modelId="{33BCB648-5D35-4B6E-9100-E69D7C071DA1}" type="presParOf" srcId="{CBA29366-DC59-4079-B7C6-3D052566019A}" destId="{6D3B9B27-1718-44F5-A6EC-87EEA055CEA5}" srcOrd="5" destOrd="0" presId="urn:microsoft.com/office/officeart/2005/8/layout/vList5"/>
    <dgm:cxn modelId="{FA7939C6-A5FB-4DA4-BC9A-759650A3DA27}" type="presParOf" srcId="{CBA29366-DC59-4079-B7C6-3D052566019A}" destId="{E14177A3-BF5D-4CBD-B8DB-4599B8791C53}" srcOrd="6" destOrd="0" presId="urn:microsoft.com/office/officeart/2005/8/layout/vList5"/>
    <dgm:cxn modelId="{B1D3CF37-E4F1-4730-BE71-81C9D53B220D}" type="presParOf" srcId="{E14177A3-BF5D-4CBD-B8DB-4599B8791C53}" destId="{E7C30B67-CFC1-43BC-AE14-929AC2E4A58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5362613E-D19F-4251-BAB4-CA224F52DC0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93849DB-5594-4E65-9935-EC5206D3A43B}">
      <dgm:prSet/>
      <dgm:spPr>
        <a:solidFill>
          <a:schemeClr val="bg1"/>
        </a:solidFill>
      </dgm:spPr>
      <dgm:t>
        <a:bodyPr/>
        <a:lstStyle/>
        <a:p>
          <a:pPr algn="ctr" rtl="0"/>
          <a:endParaRPr lang="fa-IR" dirty="0">
            <a:solidFill>
              <a:srgbClr val="000099"/>
            </a:solidFill>
          </a:endParaRPr>
        </a:p>
      </dgm:t>
    </dgm:pt>
    <dgm:pt modelId="{AAFBEC19-C036-4947-8F7A-8F3D236FDD81}" type="parTrans" cxnId="{507ED802-85BE-4CF9-BF21-A813AB22F056}">
      <dgm:prSet/>
      <dgm:spPr/>
      <dgm:t>
        <a:bodyPr/>
        <a:lstStyle/>
        <a:p>
          <a:endParaRPr lang="en-US"/>
        </a:p>
      </dgm:t>
    </dgm:pt>
    <dgm:pt modelId="{C9B8F7A5-B97F-4A3E-B74D-8E5624ED8391}" type="sibTrans" cxnId="{507ED802-85BE-4CF9-BF21-A813AB22F056}">
      <dgm:prSet/>
      <dgm:spPr/>
      <dgm:t>
        <a:bodyPr/>
        <a:lstStyle/>
        <a:p>
          <a:endParaRPr lang="en-US"/>
        </a:p>
      </dgm:t>
    </dgm:pt>
    <dgm:pt modelId="{71C451D6-1EE7-4882-9306-79C6FD942ED0}">
      <dgm:prSet custT="1"/>
      <dgm:spPr>
        <a:solidFill>
          <a:schemeClr val="bg1"/>
        </a:solidFill>
      </dgm:spPr>
      <dgm:t>
        <a:bodyPr/>
        <a:lstStyle/>
        <a:p>
          <a:pPr algn="ctr"/>
          <a:r>
            <a:rPr lang="en-US" sz="3200" b="1" dirty="0" smtClean="0">
              <a:solidFill>
                <a:srgbClr val="0A50B6"/>
              </a:solidFill>
            </a:rPr>
            <a:t>Metastatic ovarian cancer </a:t>
          </a:r>
          <a:endParaRPr lang="fa-IR" sz="3200" dirty="0">
            <a:solidFill>
              <a:srgbClr val="0A50B6"/>
            </a:solidFill>
          </a:endParaRPr>
        </a:p>
      </dgm:t>
    </dgm:pt>
    <dgm:pt modelId="{F2D45F00-6894-46A0-95E7-8DF0BC764B92}" type="parTrans" cxnId="{23D18BE3-7EC0-465F-920B-69CD8DB9CAA5}">
      <dgm:prSet/>
      <dgm:spPr/>
      <dgm:t>
        <a:bodyPr/>
        <a:lstStyle/>
        <a:p>
          <a:endParaRPr lang="en-US"/>
        </a:p>
      </dgm:t>
    </dgm:pt>
    <dgm:pt modelId="{CECAA81D-4ACD-40F9-ADE6-85EFA8C58F8B}" type="sibTrans" cxnId="{23D18BE3-7EC0-465F-920B-69CD8DB9CAA5}">
      <dgm:prSet/>
      <dgm:spPr/>
      <dgm:t>
        <a:bodyPr/>
        <a:lstStyle/>
        <a:p>
          <a:endParaRPr lang="en-US"/>
        </a:p>
      </dgm:t>
    </dgm:pt>
    <dgm:pt modelId="{F791A70F-4CE8-4CB9-8F32-6B87ABEB9211}" type="pres">
      <dgm:prSet presAssocID="{5362613E-D19F-4251-BAB4-CA224F52DC06}" presName="linear" presStyleCnt="0">
        <dgm:presLayoutVars>
          <dgm:animLvl val="lvl"/>
          <dgm:resizeHandles val="exact"/>
        </dgm:presLayoutVars>
      </dgm:prSet>
      <dgm:spPr/>
      <dgm:t>
        <a:bodyPr/>
        <a:lstStyle/>
        <a:p>
          <a:endParaRPr lang="en-US"/>
        </a:p>
      </dgm:t>
    </dgm:pt>
    <dgm:pt modelId="{96686427-6FE2-4E6F-92C3-8AAA994FACC8}" type="pres">
      <dgm:prSet presAssocID="{F93849DB-5594-4E65-9935-EC5206D3A43B}" presName="parentText" presStyleLbl="node1" presStyleIdx="0" presStyleCnt="2" custLinFactNeighborY="-39901">
        <dgm:presLayoutVars>
          <dgm:chMax val="0"/>
          <dgm:bulletEnabled val="1"/>
        </dgm:presLayoutVars>
      </dgm:prSet>
      <dgm:spPr/>
      <dgm:t>
        <a:bodyPr/>
        <a:lstStyle/>
        <a:p>
          <a:endParaRPr lang="en-US"/>
        </a:p>
      </dgm:t>
    </dgm:pt>
    <dgm:pt modelId="{5631C91A-C09D-4940-86D9-F775FC0B14AE}" type="pres">
      <dgm:prSet presAssocID="{C9B8F7A5-B97F-4A3E-B74D-8E5624ED8391}" presName="spacer" presStyleCnt="0"/>
      <dgm:spPr/>
    </dgm:pt>
    <dgm:pt modelId="{9BF2B0D2-77C2-4DE4-A3E2-CC3A9E22C539}" type="pres">
      <dgm:prSet presAssocID="{71C451D6-1EE7-4882-9306-79C6FD942ED0}" presName="parentText" presStyleLbl="node1" presStyleIdx="1" presStyleCnt="2">
        <dgm:presLayoutVars>
          <dgm:chMax val="0"/>
          <dgm:bulletEnabled val="1"/>
        </dgm:presLayoutVars>
      </dgm:prSet>
      <dgm:spPr/>
      <dgm:t>
        <a:bodyPr/>
        <a:lstStyle/>
        <a:p>
          <a:endParaRPr lang="en-US"/>
        </a:p>
      </dgm:t>
    </dgm:pt>
  </dgm:ptLst>
  <dgm:cxnLst>
    <dgm:cxn modelId="{507ED802-85BE-4CF9-BF21-A813AB22F056}" srcId="{5362613E-D19F-4251-BAB4-CA224F52DC06}" destId="{F93849DB-5594-4E65-9935-EC5206D3A43B}" srcOrd="0" destOrd="0" parTransId="{AAFBEC19-C036-4947-8F7A-8F3D236FDD81}" sibTransId="{C9B8F7A5-B97F-4A3E-B74D-8E5624ED8391}"/>
    <dgm:cxn modelId="{03FD63F5-E2FE-4B09-9BA8-AA14400F17DC}" type="presOf" srcId="{F93849DB-5594-4E65-9935-EC5206D3A43B}" destId="{96686427-6FE2-4E6F-92C3-8AAA994FACC8}" srcOrd="0" destOrd="0" presId="urn:microsoft.com/office/officeart/2005/8/layout/vList2"/>
    <dgm:cxn modelId="{87757530-AAE9-486A-9237-6ED9D28CDF87}" type="presOf" srcId="{5362613E-D19F-4251-BAB4-CA224F52DC06}" destId="{F791A70F-4CE8-4CB9-8F32-6B87ABEB9211}" srcOrd="0" destOrd="0" presId="urn:microsoft.com/office/officeart/2005/8/layout/vList2"/>
    <dgm:cxn modelId="{08CE6F9A-010D-4369-ACEE-EE4B81E3A580}" type="presOf" srcId="{71C451D6-1EE7-4882-9306-79C6FD942ED0}" destId="{9BF2B0D2-77C2-4DE4-A3E2-CC3A9E22C539}" srcOrd="0" destOrd="0" presId="urn:microsoft.com/office/officeart/2005/8/layout/vList2"/>
    <dgm:cxn modelId="{23D18BE3-7EC0-465F-920B-69CD8DB9CAA5}" srcId="{5362613E-D19F-4251-BAB4-CA224F52DC06}" destId="{71C451D6-1EE7-4882-9306-79C6FD942ED0}" srcOrd="1" destOrd="0" parTransId="{F2D45F00-6894-46A0-95E7-8DF0BC764B92}" sibTransId="{CECAA81D-4ACD-40F9-ADE6-85EFA8C58F8B}"/>
    <dgm:cxn modelId="{59C93329-ECA7-47F6-8025-FCB7BC04AFFF}" type="presParOf" srcId="{F791A70F-4CE8-4CB9-8F32-6B87ABEB9211}" destId="{96686427-6FE2-4E6F-92C3-8AAA994FACC8}" srcOrd="0" destOrd="0" presId="urn:microsoft.com/office/officeart/2005/8/layout/vList2"/>
    <dgm:cxn modelId="{7C0AF68B-30C1-457D-9A34-28493B956A4A}" type="presParOf" srcId="{F791A70F-4CE8-4CB9-8F32-6B87ABEB9211}" destId="{5631C91A-C09D-4940-86D9-F775FC0B14AE}" srcOrd="1" destOrd="0" presId="urn:microsoft.com/office/officeart/2005/8/layout/vList2"/>
    <dgm:cxn modelId="{D1F9A0C1-CE86-4C3F-835C-1CE6568963AE}" type="presParOf" srcId="{F791A70F-4CE8-4CB9-8F32-6B87ABEB9211}" destId="{9BF2B0D2-77C2-4DE4-A3E2-CC3A9E22C53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5362613E-D19F-4251-BAB4-CA224F52DC0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93849DB-5594-4E65-9935-EC5206D3A43B}">
      <dgm:prSet/>
      <dgm:spPr>
        <a:solidFill>
          <a:schemeClr val="bg1"/>
        </a:solidFill>
      </dgm:spPr>
      <dgm:t>
        <a:bodyPr/>
        <a:lstStyle/>
        <a:p>
          <a:pPr algn="ctr" rtl="0"/>
          <a:endParaRPr lang="fa-IR" dirty="0">
            <a:solidFill>
              <a:srgbClr val="000099"/>
            </a:solidFill>
          </a:endParaRPr>
        </a:p>
      </dgm:t>
    </dgm:pt>
    <dgm:pt modelId="{AAFBEC19-C036-4947-8F7A-8F3D236FDD81}" type="parTrans" cxnId="{507ED802-85BE-4CF9-BF21-A813AB22F056}">
      <dgm:prSet/>
      <dgm:spPr/>
      <dgm:t>
        <a:bodyPr/>
        <a:lstStyle/>
        <a:p>
          <a:endParaRPr lang="en-US"/>
        </a:p>
      </dgm:t>
    </dgm:pt>
    <dgm:pt modelId="{C9B8F7A5-B97F-4A3E-B74D-8E5624ED8391}" type="sibTrans" cxnId="{507ED802-85BE-4CF9-BF21-A813AB22F056}">
      <dgm:prSet/>
      <dgm:spPr/>
      <dgm:t>
        <a:bodyPr/>
        <a:lstStyle/>
        <a:p>
          <a:endParaRPr lang="en-US"/>
        </a:p>
      </dgm:t>
    </dgm:pt>
    <dgm:pt modelId="{61FC1882-F7C8-4947-B573-823E61FCE1D9}">
      <dgm:prSet custT="1"/>
      <dgm:spPr>
        <a:solidFill>
          <a:schemeClr val="bg1"/>
        </a:solidFill>
      </dgm:spPr>
      <dgm:t>
        <a:bodyPr/>
        <a:lstStyle/>
        <a:p>
          <a:pPr algn="ctr"/>
          <a:r>
            <a:rPr lang="en-US" sz="3200" b="1" dirty="0" smtClean="0">
              <a:solidFill>
                <a:srgbClr val="0A50B6"/>
              </a:solidFill>
            </a:rPr>
            <a:t>Removal of the Gravid Uterus </a:t>
          </a:r>
          <a:endParaRPr lang="fa-IR" sz="3200" dirty="0">
            <a:solidFill>
              <a:srgbClr val="0A50B6"/>
            </a:solidFill>
          </a:endParaRPr>
        </a:p>
      </dgm:t>
    </dgm:pt>
    <dgm:pt modelId="{16484C6C-123C-4918-A946-4402E4A78689}" type="parTrans" cxnId="{6E26F670-564E-45E3-94D2-324318E0DFC5}">
      <dgm:prSet/>
      <dgm:spPr/>
      <dgm:t>
        <a:bodyPr/>
        <a:lstStyle/>
        <a:p>
          <a:endParaRPr lang="en-US"/>
        </a:p>
      </dgm:t>
    </dgm:pt>
    <dgm:pt modelId="{7EF9981B-2D17-46B7-97A0-3E18CD7623CD}" type="sibTrans" cxnId="{6E26F670-564E-45E3-94D2-324318E0DFC5}">
      <dgm:prSet/>
      <dgm:spPr/>
      <dgm:t>
        <a:bodyPr/>
        <a:lstStyle/>
        <a:p>
          <a:endParaRPr lang="en-US"/>
        </a:p>
      </dgm:t>
    </dgm:pt>
    <dgm:pt modelId="{F791A70F-4CE8-4CB9-8F32-6B87ABEB9211}" type="pres">
      <dgm:prSet presAssocID="{5362613E-D19F-4251-BAB4-CA224F52DC06}" presName="linear" presStyleCnt="0">
        <dgm:presLayoutVars>
          <dgm:animLvl val="lvl"/>
          <dgm:resizeHandles val="exact"/>
        </dgm:presLayoutVars>
      </dgm:prSet>
      <dgm:spPr/>
      <dgm:t>
        <a:bodyPr/>
        <a:lstStyle/>
        <a:p>
          <a:endParaRPr lang="en-US"/>
        </a:p>
      </dgm:t>
    </dgm:pt>
    <dgm:pt modelId="{96686427-6FE2-4E6F-92C3-8AAA994FACC8}" type="pres">
      <dgm:prSet presAssocID="{F93849DB-5594-4E65-9935-EC5206D3A43B}" presName="parentText" presStyleLbl="node1" presStyleIdx="0" presStyleCnt="2">
        <dgm:presLayoutVars>
          <dgm:chMax val="0"/>
          <dgm:bulletEnabled val="1"/>
        </dgm:presLayoutVars>
      </dgm:prSet>
      <dgm:spPr/>
      <dgm:t>
        <a:bodyPr/>
        <a:lstStyle/>
        <a:p>
          <a:endParaRPr lang="en-US"/>
        </a:p>
      </dgm:t>
    </dgm:pt>
    <dgm:pt modelId="{99172D5E-1F6F-4481-AAE3-9C7404A052EA}" type="pres">
      <dgm:prSet presAssocID="{C9B8F7A5-B97F-4A3E-B74D-8E5624ED8391}" presName="spacer" presStyleCnt="0"/>
      <dgm:spPr/>
    </dgm:pt>
    <dgm:pt modelId="{0288B3D1-1D48-4FFE-ABC6-08F630241743}" type="pres">
      <dgm:prSet presAssocID="{61FC1882-F7C8-4947-B573-823E61FCE1D9}" presName="parentText" presStyleLbl="node1" presStyleIdx="1" presStyleCnt="2">
        <dgm:presLayoutVars>
          <dgm:chMax val="0"/>
          <dgm:bulletEnabled val="1"/>
        </dgm:presLayoutVars>
      </dgm:prSet>
      <dgm:spPr/>
      <dgm:t>
        <a:bodyPr/>
        <a:lstStyle/>
        <a:p>
          <a:endParaRPr lang="en-US"/>
        </a:p>
      </dgm:t>
    </dgm:pt>
  </dgm:ptLst>
  <dgm:cxnLst>
    <dgm:cxn modelId="{507ED802-85BE-4CF9-BF21-A813AB22F056}" srcId="{5362613E-D19F-4251-BAB4-CA224F52DC06}" destId="{F93849DB-5594-4E65-9935-EC5206D3A43B}" srcOrd="0" destOrd="0" parTransId="{AAFBEC19-C036-4947-8F7A-8F3D236FDD81}" sibTransId="{C9B8F7A5-B97F-4A3E-B74D-8E5624ED8391}"/>
    <dgm:cxn modelId="{6E26F670-564E-45E3-94D2-324318E0DFC5}" srcId="{5362613E-D19F-4251-BAB4-CA224F52DC06}" destId="{61FC1882-F7C8-4947-B573-823E61FCE1D9}" srcOrd="1" destOrd="0" parTransId="{16484C6C-123C-4918-A946-4402E4A78689}" sibTransId="{7EF9981B-2D17-46B7-97A0-3E18CD7623CD}"/>
    <dgm:cxn modelId="{03FD63F5-E2FE-4B09-9BA8-AA14400F17DC}" type="presOf" srcId="{F93849DB-5594-4E65-9935-EC5206D3A43B}" destId="{96686427-6FE2-4E6F-92C3-8AAA994FACC8}" srcOrd="0" destOrd="0" presId="urn:microsoft.com/office/officeart/2005/8/layout/vList2"/>
    <dgm:cxn modelId="{87757530-AAE9-486A-9237-6ED9D28CDF87}" type="presOf" srcId="{5362613E-D19F-4251-BAB4-CA224F52DC06}" destId="{F791A70F-4CE8-4CB9-8F32-6B87ABEB9211}" srcOrd="0" destOrd="0" presId="urn:microsoft.com/office/officeart/2005/8/layout/vList2"/>
    <dgm:cxn modelId="{5338687A-55AD-487F-8BB9-84C692756851}" type="presOf" srcId="{61FC1882-F7C8-4947-B573-823E61FCE1D9}" destId="{0288B3D1-1D48-4FFE-ABC6-08F630241743}" srcOrd="0" destOrd="0" presId="urn:microsoft.com/office/officeart/2005/8/layout/vList2"/>
    <dgm:cxn modelId="{59C93329-ECA7-47F6-8025-FCB7BC04AFFF}" type="presParOf" srcId="{F791A70F-4CE8-4CB9-8F32-6B87ABEB9211}" destId="{96686427-6FE2-4E6F-92C3-8AAA994FACC8}" srcOrd="0" destOrd="0" presId="urn:microsoft.com/office/officeart/2005/8/layout/vList2"/>
    <dgm:cxn modelId="{15BF1BC5-ADA5-4DA0-B3FF-37F56518C519}" type="presParOf" srcId="{F791A70F-4CE8-4CB9-8F32-6B87ABEB9211}" destId="{99172D5E-1F6F-4481-AAE3-9C7404A052EA}" srcOrd="1" destOrd="0" presId="urn:microsoft.com/office/officeart/2005/8/layout/vList2"/>
    <dgm:cxn modelId="{93520882-C220-42E2-ACF7-E16F5FA4CBCD}" type="presParOf" srcId="{F791A70F-4CE8-4CB9-8F32-6B87ABEB9211}" destId="{0288B3D1-1D48-4FFE-ABC6-08F63024174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C9F085A3-A9E1-4E34-8D57-F4410393E59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9B5DD28-6AE7-4E74-A90B-71E137C55A90}">
      <dgm:prSet/>
      <dgm:spPr>
        <a:gradFill flip="none" rotWithShape="0">
          <a:gsLst>
            <a:gs pos="0">
              <a:srgbClr val="000099">
                <a:shade val="30000"/>
                <a:satMod val="115000"/>
              </a:srgbClr>
            </a:gs>
            <a:gs pos="50000">
              <a:srgbClr val="000099">
                <a:shade val="67500"/>
                <a:satMod val="115000"/>
              </a:srgbClr>
            </a:gs>
            <a:gs pos="100000">
              <a:srgbClr val="000099">
                <a:shade val="100000"/>
                <a:satMod val="115000"/>
              </a:srgbClr>
            </a:gs>
          </a:gsLst>
          <a:lin ang="5400000" scaled="1"/>
          <a:tileRect/>
        </a:gradFill>
      </dgm:spPr>
      <dgm:t>
        <a:bodyPr/>
        <a:lstStyle/>
        <a:p>
          <a:pPr algn="ctr" rtl="0"/>
          <a:r>
            <a:rPr lang="en-US" b="1" dirty="0" smtClean="0">
              <a:solidFill>
                <a:srgbClr val="FFFF00"/>
              </a:solidFill>
            </a:rPr>
            <a:t>Chemotherapy </a:t>
          </a:r>
          <a:endParaRPr lang="fa-IR" b="1" dirty="0">
            <a:solidFill>
              <a:srgbClr val="FFFF00"/>
            </a:solidFill>
          </a:endParaRPr>
        </a:p>
      </dgm:t>
    </dgm:pt>
    <dgm:pt modelId="{0C7EE9DA-76D9-4B5C-87F3-59D6AE769384}" type="parTrans" cxnId="{D57D5E6F-0074-4E55-A0D6-A00024A3FC22}">
      <dgm:prSet/>
      <dgm:spPr/>
      <dgm:t>
        <a:bodyPr/>
        <a:lstStyle/>
        <a:p>
          <a:endParaRPr lang="en-US"/>
        </a:p>
      </dgm:t>
    </dgm:pt>
    <dgm:pt modelId="{BB2358C8-73C0-44C2-9482-1DFEB6F732C2}" type="sibTrans" cxnId="{D57D5E6F-0074-4E55-A0D6-A00024A3FC22}">
      <dgm:prSet/>
      <dgm:spPr/>
      <dgm:t>
        <a:bodyPr/>
        <a:lstStyle/>
        <a:p>
          <a:endParaRPr lang="en-US"/>
        </a:p>
      </dgm:t>
    </dgm:pt>
    <dgm:pt modelId="{45758B3A-63E6-496E-BB5C-4F1E98B68794}" type="pres">
      <dgm:prSet presAssocID="{C9F085A3-A9E1-4E34-8D57-F4410393E592}" presName="linear" presStyleCnt="0">
        <dgm:presLayoutVars>
          <dgm:animLvl val="lvl"/>
          <dgm:resizeHandles val="exact"/>
        </dgm:presLayoutVars>
      </dgm:prSet>
      <dgm:spPr/>
      <dgm:t>
        <a:bodyPr/>
        <a:lstStyle/>
        <a:p>
          <a:endParaRPr lang="en-US"/>
        </a:p>
      </dgm:t>
    </dgm:pt>
    <dgm:pt modelId="{BBC943C6-A536-4598-80D7-7079DE3EEB25}" type="pres">
      <dgm:prSet presAssocID="{D9B5DD28-6AE7-4E74-A90B-71E137C55A90}" presName="parentText" presStyleLbl="node1" presStyleIdx="0" presStyleCnt="1" custLinFactNeighborX="791" custLinFactNeighborY="-389">
        <dgm:presLayoutVars>
          <dgm:chMax val="0"/>
          <dgm:bulletEnabled val="1"/>
        </dgm:presLayoutVars>
      </dgm:prSet>
      <dgm:spPr/>
      <dgm:t>
        <a:bodyPr/>
        <a:lstStyle/>
        <a:p>
          <a:endParaRPr lang="en-US"/>
        </a:p>
      </dgm:t>
    </dgm:pt>
  </dgm:ptLst>
  <dgm:cxnLst>
    <dgm:cxn modelId="{80B93F5A-F0C1-4B82-9C0E-D189E40527D0}" type="presOf" srcId="{D9B5DD28-6AE7-4E74-A90B-71E137C55A90}" destId="{BBC943C6-A536-4598-80D7-7079DE3EEB25}" srcOrd="0" destOrd="0" presId="urn:microsoft.com/office/officeart/2005/8/layout/vList2"/>
    <dgm:cxn modelId="{7EBD01CE-5CA9-42E7-9662-459AB16486BD}" type="presOf" srcId="{C9F085A3-A9E1-4E34-8D57-F4410393E592}" destId="{45758B3A-63E6-496E-BB5C-4F1E98B68794}" srcOrd="0" destOrd="0" presId="urn:microsoft.com/office/officeart/2005/8/layout/vList2"/>
    <dgm:cxn modelId="{D57D5E6F-0074-4E55-A0D6-A00024A3FC22}" srcId="{C9F085A3-A9E1-4E34-8D57-F4410393E592}" destId="{D9B5DD28-6AE7-4E74-A90B-71E137C55A90}" srcOrd="0" destOrd="0" parTransId="{0C7EE9DA-76D9-4B5C-87F3-59D6AE769384}" sibTransId="{BB2358C8-73C0-44C2-9482-1DFEB6F732C2}"/>
    <dgm:cxn modelId="{A5738DBB-991D-4B1A-9D3E-42BF8066C0FA}" type="presParOf" srcId="{45758B3A-63E6-496E-BB5C-4F1E98B68794}" destId="{BBC943C6-A536-4598-80D7-7079DE3EEB2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9CEEF14A-1FF4-4691-9C00-A4D252531F6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5149891-2834-4327-A966-83334B770160}">
      <dgm:prSet/>
      <dgm:spPr>
        <a:gradFill flip="none" rotWithShape="1">
          <a:gsLst>
            <a:gs pos="0">
              <a:srgbClr val="000099">
                <a:shade val="30000"/>
                <a:satMod val="115000"/>
              </a:srgbClr>
            </a:gs>
            <a:gs pos="50000">
              <a:srgbClr val="000099">
                <a:shade val="67500"/>
                <a:satMod val="115000"/>
              </a:srgbClr>
            </a:gs>
            <a:gs pos="100000">
              <a:srgbClr val="000099">
                <a:shade val="100000"/>
                <a:satMod val="115000"/>
              </a:srgbClr>
            </a:gs>
          </a:gsLst>
          <a:lin ang="54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rtl="0"/>
          <a:r>
            <a:rPr lang="en-US" b="1" dirty="0" smtClean="0"/>
            <a:t>Adnexal mass at cesarean delivery</a:t>
          </a:r>
          <a:endParaRPr lang="fa-IR" dirty="0"/>
        </a:p>
      </dgm:t>
    </dgm:pt>
    <dgm:pt modelId="{2103AB21-B55D-4EF2-B273-A501588779AB}" type="parTrans" cxnId="{8E97DCD3-C2EC-4B04-90A9-E9F819960B49}">
      <dgm:prSet/>
      <dgm:spPr/>
      <dgm:t>
        <a:bodyPr/>
        <a:lstStyle/>
        <a:p>
          <a:pPr algn="ctr"/>
          <a:endParaRPr lang="en-US"/>
        </a:p>
      </dgm:t>
    </dgm:pt>
    <dgm:pt modelId="{5821F90D-395A-49E1-BA78-25CCB27D110A}" type="sibTrans" cxnId="{8E97DCD3-C2EC-4B04-90A9-E9F819960B49}">
      <dgm:prSet/>
      <dgm:spPr/>
      <dgm:t>
        <a:bodyPr/>
        <a:lstStyle/>
        <a:p>
          <a:pPr algn="ctr"/>
          <a:endParaRPr lang="en-US"/>
        </a:p>
      </dgm:t>
    </dgm:pt>
    <dgm:pt modelId="{803B460D-9C47-44D1-A6A5-D15E4BB3A6C0}" type="pres">
      <dgm:prSet presAssocID="{9CEEF14A-1FF4-4691-9C00-A4D252531F61}" presName="linear" presStyleCnt="0">
        <dgm:presLayoutVars>
          <dgm:animLvl val="lvl"/>
          <dgm:resizeHandles val="exact"/>
        </dgm:presLayoutVars>
      </dgm:prSet>
      <dgm:spPr/>
      <dgm:t>
        <a:bodyPr/>
        <a:lstStyle/>
        <a:p>
          <a:endParaRPr lang="en-US"/>
        </a:p>
      </dgm:t>
    </dgm:pt>
    <dgm:pt modelId="{7DC3F1B6-5618-4C92-9338-9FC776C57825}" type="pres">
      <dgm:prSet presAssocID="{45149891-2834-4327-A966-83334B770160}" presName="parentText" presStyleLbl="node1" presStyleIdx="0" presStyleCnt="1">
        <dgm:presLayoutVars>
          <dgm:chMax val="0"/>
          <dgm:bulletEnabled val="1"/>
        </dgm:presLayoutVars>
      </dgm:prSet>
      <dgm:spPr/>
      <dgm:t>
        <a:bodyPr/>
        <a:lstStyle/>
        <a:p>
          <a:endParaRPr lang="en-US"/>
        </a:p>
      </dgm:t>
    </dgm:pt>
  </dgm:ptLst>
  <dgm:cxnLst>
    <dgm:cxn modelId="{8E97DCD3-C2EC-4B04-90A9-E9F819960B49}" srcId="{9CEEF14A-1FF4-4691-9C00-A4D252531F61}" destId="{45149891-2834-4327-A966-83334B770160}" srcOrd="0" destOrd="0" parTransId="{2103AB21-B55D-4EF2-B273-A501588779AB}" sibTransId="{5821F90D-395A-49E1-BA78-25CCB27D110A}"/>
    <dgm:cxn modelId="{63D36396-B6BD-45B5-81A7-441B2137DA57}" type="presOf" srcId="{45149891-2834-4327-A966-83334B770160}" destId="{7DC3F1B6-5618-4C92-9338-9FC776C57825}" srcOrd="0" destOrd="0" presId="urn:microsoft.com/office/officeart/2005/8/layout/vList2"/>
    <dgm:cxn modelId="{206E3B4D-C29B-4B24-B846-AF4EFB631AB7}" type="presOf" srcId="{9CEEF14A-1FF4-4691-9C00-A4D252531F61}" destId="{803B460D-9C47-44D1-A6A5-D15E4BB3A6C0}" srcOrd="0" destOrd="0" presId="urn:microsoft.com/office/officeart/2005/8/layout/vList2"/>
    <dgm:cxn modelId="{DAC775B3-3B08-481F-9DF4-DBF45F73690B}" type="presParOf" srcId="{803B460D-9C47-44D1-A6A5-D15E4BB3A6C0}" destId="{7DC3F1B6-5618-4C92-9338-9FC776C5782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C5B6D942-D35A-4C9F-B45B-BE8388BE5CB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B6963C9-CD7E-478B-B689-9C56E0EC7326}">
      <dgm:prSet/>
      <dgm:spPr>
        <a:gradFill flip="none" rotWithShape="0">
          <a:gsLst>
            <a:gs pos="0">
              <a:srgbClr val="000099">
                <a:shade val="30000"/>
                <a:satMod val="115000"/>
              </a:srgbClr>
            </a:gs>
            <a:gs pos="50000">
              <a:srgbClr val="000099">
                <a:shade val="67500"/>
                <a:satMod val="115000"/>
              </a:srgbClr>
            </a:gs>
            <a:gs pos="100000">
              <a:srgbClr val="000099">
                <a:shade val="100000"/>
                <a:satMod val="115000"/>
              </a:srgbClr>
            </a:gs>
          </a:gsLst>
          <a:lin ang="2700000" scaled="1"/>
          <a:tileRect/>
        </a:gradFill>
        <a:scene3d>
          <a:camera prst="orthographicFront"/>
          <a:lightRig rig="threePt" dir="t"/>
        </a:scene3d>
        <a:sp3d>
          <a:bevelT prst="angle"/>
        </a:sp3d>
      </dgm:spPr>
      <dgm:t>
        <a:bodyPr/>
        <a:lstStyle/>
        <a:p>
          <a:pPr algn="ctr" rtl="0"/>
          <a:r>
            <a:rPr lang="en-US" b="1" dirty="0" smtClean="0">
              <a:solidFill>
                <a:srgbClr val="00FF00"/>
              </a:solidFill>
            </a:rPr>
            <a:t>Prognosis</a:t>
          </a:r>
          <a:endParaRPr lang="fa-IR" dirty="0">
            <a:solidFill>
              <a:srgbClr val="00FF00"/>
            </a:solidFill>
          </a:endParaRPr>
        </a:p>
      </dgm:t>
    </dgm:pt>
    <dgm:pt modelId="{A28669D3-5D87-41AC-B944-E31C36541F4E}" type="parTrans" cxnId="{7896725D-776C-4D98-95A8-826FF047A879}">
      <dgm:prSet/>
      <dgm:spPr/>
      <dgm:t>
        <a:bodyPr/>
        <a:lstStyle/>
        <a:p>
          <a:endParaRPr lang="en-US"/>
        </a:p>
      </dgm:t>
    </dgm:pt>
    <dgm:pt modelId="{C8C0F1BD-C3CE-4D59-8524-485A465D214F}" type="sibTrans" cxnId="{7896725D-776C-4D98-95A8-826FF047A879}">
      <dgm:prSet/>
      <dgm:spPr/>
      <dgm:t>
        <a:bodyPr/>
        <a:lstStyle/>
        <a:p>
          <a:endParaRPr lang="en-US"/>
        </a:p>
      </dgm:t>
    </dgm:pt>
    <dgm:pt modelId="{771B2C0F-D531-445A-B749-F5021A251BDC}" type="pres">
      <dgm:prSet presAssocID="{C5B6D942-D35A-4C9F-B45B-BE8388BE5CB2}" presName="linear" presStyleCnt="0">
        <dgm:presLayoutVars>
          <dgm:animLvl val="lvl"/>
          <dgm:resizeHandles val="exact"/>
        </dgm:presLayoutVars>
      </dgm:prSet>
      <dgm:spPr/>
      <dgm:t>
        <a:bodyPr/>
        <a:lstStyle/>
        <a:p>
          <a:endParaRPr lang="en-US"/>
        </a:p>
      </dgm:t>
    </dgm:pt>
    <dgm:pt modelId="{DBBFA7C9-59B6-4400-B9C7-9452DE76DB64}" type="pres">
      <dgm:prSet presAssocID="{7B6963C9-CD7E-478B-B689-9C56E0EC7326}" presName="parentText" presStyleLbl="node1" presStyleIdx="0" presStyleCnt="1">
        <dgm:presLayoutVars>
          <dgm:chMax val="0"/>
          <dgm:bulletEnabled val="1"/>
        </dgm:presLayoutVars>
      </dgm:prSet>
      <dgm:spPr/>
      <dgm:t>
        <a:bodyPr/>
        <a:lstStyle/>
        <a:p>
          <a:endParaRPr lang="en-US"/>
        </a:p>
      </dgm:t>
    </dgm:pt>
  </dgm:ptLst>
  <dgm:cxnLst>
    <dgm:cxn modelId="{B177A242-28F8-4912-95A7-4AB8A7A02C44}" type="presOf" srcId="{7B6963C9-CD7E-478B-B689-9C56E0EC7326}" destId="{DBBFA7C9-59B6-4400-B9C7-9452DE76DB64}" srcOrd="0" destOrd="0" presId="urn:microsoft.com/office/officeart/2005/8/layout/vList2"/>
    <dgm:cxn modelId="{7896725D-776C-4D98-95A8-826FF047A879}" srcId="{C5B6D942-D35A-4C9F-B45B-BE8388BE5CB2}" destId="{7B6963C9-CD7E-478B-B689-9C56E0EC7326}" srcOrd="0" destOrd="0" parTransId="{A28669D3-5D87-41AC-B944-E31C36541F4E}" sibTransId="{C8C0F1BD-C3CE-4D59-8524-485A465D214F}"/>
    <dgm:cxn modelId="{07D0842A-7816-41F3-9E00-50E5422C2B0B}" type="presOf" srcId="{C5B6D942-D35A-4C9F-B45B-BE8388BE5CB2}" destId="{771B2C0F-D531-445A-B749-F5021A251BDC}" srcOrd="0" destOrd="0" presId="urn:microsoft.com/office/officeart/2005/8/layout/vList2"/>
    <dgm:cxn modelId="{D9719A6A-D5BF-4E0E-9A39-0B14F757287E}" type="presParOf" srcId="{771B2C0F-D531-445A-B749-F5021A251BDC}" destId="{DBBFA7C9-59B6-4400-B9C7-9452DE76DB6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F0891CE8-B337-4AF1-A207-76D50B964E5F}" type="doc">
      <dgm:prSet loTypeId="urn:microsoft.com/office/officeart/2005/8/layout/hProcess6" loCatId="process" qsTypeId="urn:microsoft.com/office/officeart/2005/8/quickstyle/simple3" qsCatId="simple" csTypeId="urn:microsoft.com/office/officeart/2005/8/colors/accent1_2" csCatId="accent1" phldr="1"/>
      <dgm:spPr/>
      <dgm:t>
        <a:bodyPr/>
        <a:lstStyle/>
        <a:p>
          <a:endParaRPr lang="en-US"/>
        </a:p>
      </dgm:t>
    </dgm:pt>
    <dgm:pt modelId="{AA227291-2341-492E-A6EB-99589B3818C5}">
      <dgm:prSet/>
      <dgm:spPr>
        <a:solidFill>
          <a:srgbClr val="0A50B6"/>
        </a:solidFill>
      </dgm:spPr>
      <dgm:t>
        <a:bodyPr/>
        <a:lstStyle/>
        <a:p>
          <a:pPr rtl="0"/>
          <a:r>
            <a:rPr lang="en-US" b="1" dirty="0" smtClean="0">
              <a:solidFill>
                <a:srgbClr val="FFFF00"/>
              </a:solidFill>
            </a:rPr>
            <a:t>Ovarian torsion in pregnancy </a:t>
          </a:r>
          <a:endParaRPr lang="fa-IR" b="1" dirty="0">
            <a:solidFill>
              <a:srgbClr val="FFFF00"/>
            </a:solidFill>
          </a:endParaRPr>
        </a:p>
      </dgm:t>
    </dgm:pt>
    <dgm:pt modelId="{2610D580-DEE2-475A-B46B-0853FDBDB51B}" type="parTrans" cxnId="{874F699B-A694-4DD5-9084-3064B9CCC09A}">
      <dgm:prSet/>
      <dgm:spPr/>
      <dgm:t>
        <a:bodyPr/>
        <a:lstStyle/>
        <a:p>
          <a:endParaRPr lang="en-US"/>
        </a:p>
      </dgm:t>
    </dgm:pt>
    <dgm:pt modelId="{F094013C-3A95-4F04-873E-ED85BFC6B8CC}" type="sibTrans" cxnId="{874F699B-A694-4DD5-9084-3064B9CCC09A}">
      <dgm:prSet/>
      <dgm:spPr/>
      <dgm:t>
        <a:bodyPr/>
        <a:lstStyle/>
        <a:p>
          <a:endParaRPr lang="en-US"/>
        </a:p>
      </dgm:t>
    </dgm:pt>
    <dgm:pt modelId="{20C8D514-2FBB-4F92-9CCB-F4B6FE7D3377}" type="pres">
      <dgm:prSet presAssocID="{F0891CE8-B337-4AF1-A207-76D50B964E5F}" presName="theList" presStyleCnt="0">
        <dgm:presLayoutVars>
          <dgm:dir/>
          <dgm:animLvl val="lvl"/>
          <dgm:resizeHandles val="exact"/>
        </dgm:presLayoutVars>
      </dgm:prSet>
      <dgm:spPr/>
      <dgm:t>
        <a:bodyPr/>
        <a:lstStyle/>
        <a:p>
          <a:endParaRPr lang="en-US"/>
        </a:p>
      </dgm:t>
    </dgm:pt>
    <dgm:pt modelId="{9372ADFA-F8F0-43B9-B54C-03B0FC7EA767}" type="pres">
      <dgm:prSet presAssocID="{AA227291-2341-492E-A6EB-99589B3818C5}" presName="compNode" presStyleCnt="0"/>
      <dgm:spPr/>
    </dgm:pt>
    <dgm:pt modelId="{65619A98-5C76-4B71-9E6A-FFE2F8182827}" type="pres">
      <dgm:prSet presAssocID="{AA227291-2341-492E-A6EB-99589B3818C5}" presName="noGeometry" presStyleCnt="0"/>
      <dgm:spPr/>
    </dgm:pt>
    <dgm:pt modelId="{A16A05AB-9AF0-4155-918A-D97F75F403B1}" type="pres">
      <dgm:prSet presAssocID="{AA227291-2341-492E-A6EB-99589B3818C5}" presName="childTextVisible" presStyleLbl="bgAccFollowNode1" presStyleIdx="0" presStyleCnt="1" custScaleX="586283">
        <dgm:presLayoutVars>
          <dgm:bulletEnabled val="1"/>
        </dgm:presLayoutVars>
      </dgm:prSet>
      <dgm:spPr>
        <a:solidFill>
          <a:schemeClr val="accent1">
            <a:lumMod val="20000"/>
            <a:lumOff val="80000"/>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DA828306-F69F-41D3-998F-78D86DFDF4FB}" type="pres">
      <dgm:prSet presAssocID="{AA227291-2341-492E-A6EB-99589B3818C5}" presName="childTextHidden" presStyleLbl="bgAccFollowNode1" presStyleIdx="0" presStyleCnt="1"/>
      <dgm:spPr/>
    </dgm:pt>
    <dgm:pt modelId="{354FC91A-9A10-4A1F-A369-F3FCE85CB19C}" type="pres">
      <dgm:prSet presAssocID="{AA227291-2341-492E-A6EB-99589B3818C5}" presName="parentText" presStyleLbl="node1" presStyleIdx="0" presStyleCnt="1" custScaleX="659421" custScaleY="174825" custLinFactNeighborX="42287">
        <dgm:presLayoutVars>
          <dgm:chMax val="1"/>
          <dgm:bulletEnabled val="1"/>
        </dgm:presLayoutVars>
      </dgm:prSet>
      <dgm:spPr/>
      <dgm:t>
        <a:bodyPr/>
        <a:lstStyle/>
        <a:p>
          <a:endParaRPr lang="en-US"/>
        </a:p>
      </dgm:t>
    </dgm:pt>
  </dgm:ptLst>
  <dgm:cxnLst>
    <dgm:cxn modelId="{874F699B-A694-4DD5-9084-3064B9CCC09A}" srcId="{F0891CE8-B337-4AF1-A207-76D50B964E5F}" destId="{AA227291-2341-492E-A6EB-99589B3818C5}" srcOrd="0" destOrd="0" parTransId="{2610D580-DEE2-475A-B46B-0853FDBDB51B}" sibTransId="{F094013C-3A95-4F04-873E-ED85BFC6B8CC}"/>
    <dgm:cxn modelId="{09A96CE7-0097-4FDC-9DCB-10793E69140D}" type="presOf" srcId="{AA227291-2341-492E-A6EB-99589B3818C5}" destId="{354FC91A-9A10-4A1F-A369-F3FCE85CB19C}" srcOrd="0" destOrd="0" presId="urn:microsoft.com/office/officeart/2005/8/layout/hProcess6"/>
    <dgm:cxn modelId="{735809CA-8ABF-48AC-AEB2-D77A74112627}" type="presOf" srcId="{F0891CE8-B337-4AF1-A207-76D50B964E5F}" destId="{20C8D514-2FBB-4F92-9CCB-F4B6FE7D3377}" srcOrd="0" destOrd="0" presId="urn:microsoft.com/office/officeart/2005/8/layout/hProcess6"/>
    <dgm:cxn modelId="{9755A469-837F-4F4A-B8AC-E60FEF271D7B}" type="presParOf" srcId="{20C8D514-2FBB-4F92-9CCB-F4B6FE7D3377}" destId="{9372ADFA-F8F0-43B9-B54C-03B0FC7EA767}" srcOrd="0" destOrd="0" presId="urn:microsoft.com/office/officeart/2005/8/layout/hProcess6"/>
    <dgm:cxn modelId="{3EEB8F98-832F-4CDA-A1AD-8193940A3A0E}" type="presParOf" srcId="{9372ADFA-F8F0-43B9-B54C-03B0FC7EA767}" destId="{65619A98-5C76-4B71-9E6A-FFE2F8182827}" srcOrd="0" destOrd="0" presId="urn:microsoft.com/office/officeart/2005/8/layout/hProcess6"/>
    <dgm:cxn modelId="{162CB273-38BC-42EA-BA71-6F5E639E4153}" type="presParOf" srcId="{9372ADFA-F8F0-43B9-B54C-03B0FC7EA767}" destId="{A16A05AB-9AF0-4155-918A-D97F75F403B1}" srcOrd="1" destOrd="0" presId="urn:microsoft.com/office/officeart/2005/8/layout/hProcess6"/>
    <dgm:cxn modelId="{4C883EE7-8587-4F93-BA78-6E9916963FC8}" type="presParOf" srcId="{9372ADFA-F8F0-43B9-B54C-03B0FC7EA767}" destId="{DA828306-F69F-41D3-998F-78D86DFDF4FB}" srcOrd="2" destOrd="0" presId="urn:microsoft.com/office/officeart/2005/8/layout/hProcess6"/>
    <dgm:cxn modelId="{BC629817-80B1-4060-8C7D-8C2D7CB2B255}" type="presParOf" srcId="{9372ADFA-F8F0-43B9-B54C-03B0FC7EA767}" destId="{354FC91A-9A10-4A1F-A369-F3FCE85CB19C}"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EA8063-F95D-4719-AD86-7BEFFA60B8E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7FDCBBF-C265-444B-B1BA-909A8B97E08D}">
      <dgm:prSet phldrT="[Text]" custT="1"/>
      <dgm:spPr>
        <a:solidFill>
          <a:schemeClr val="bg1"/>
        </a:solidFill>
      </dgm:spPr>
      <dgm:t>
        <a:bodyPr/>
        <a:lstStyle/>
        <a:p>
          <a:pPr>
            <a:lnSpc>
              <a:spcPct val="150000"/>
            </a:lnSpc>
          </a:pPr>
          <a:r>
            <a:rPr lang="en-US" sz="2400" b="1" dirty="0" smtClean="0">
              <a:solidFill>
                <a:srgbClr val="0070C0"/>
              </a:solidFill>
            </a:rPr>
            <a:t>Since these symptoms are almost universally present in normal pregnancies, their presence is unlikely to trigger a diagnostic evaluation.</a:t>
          </a:r>
          <a:endParaRPr lang="en-US" sz="2400" dirty="0">
            <a:solidFill>
              <a:srgbClr val="0070C0"/>
            </a:solidFill>
          </a:endParaRPr>
        </a:p>
      </dgm:t>
    </dgm:pt>
    <dgm:pt modelId="{4CAA8E0B-EAA8-4D98-964A-EEDAF27B76F3}" type="parTrans" cxnId="{CAD62611-F6B1-4696-B936-71ACCEF6207D}">
      <dgm:prSet/>
      <dgm:spPr/>
      <dgm:t>
        <a:bodyPr/>
        <a:lstStyle/>
        <a:p>
          <a:endParaRPr lang="en-US"/>
        </a:p>
      </dgm:t>
    </dgm:pt>
    <dgm:pt modelId="{AF35709D-D7B9-408D-B57F-C4380074D401}" type="sibTrans" cxnId="{CAD62611-F6B1-4696-B936-71ACCEF6207D}">
      <dgm:prSet/>
      <dgm:spPr/>
      <dgm:t>
        <a:bodyPr/>
        <a:lstStyle/>
        <a:p>
          <a:endParaRPr lang="en-US"/>
        </a:p>
      </dgm:t>
    </dgm:pt>
    <dgm:pt modelId="{5BE9A0BF-8776-4A4E-A646-A8F4BC9AAFAE}" type="pres">
      <dgm:prSet presAssocID="{D8EA8063-F95D-4719-AD86-7BEFFA60B8ED}" presName="linear" presStyleCnt="0">
        <dgm:presLayoutVars>
          <dgm:dir/>
          <dgm:animLvl val="lvl"/>
          <dgm:resizeHandles val="exact"/>
        </dgm:presLayoutVars>
      </dgm:prSet>
      <dgm:spPr/>
      <dgm:t>
        <a:bodyPr/>
        <a:lstStyle/>
        <a:p>
          <a:endParaRPr lang="en-US"/>
        </a:p>
      </dgm:t>
    </dgm:pt>
    <dgm:pt modelId="{7E598268-653B-41C2-9BC3-4297AFBDC3E1}" type="pres">
      <dgm:prSet presAssocID="{57FDCBBF-C265-444B-B1BA-909A8B97E08D}" presName="parentLin" presStyleCnt="0"/>
      <dgm:spPr/>
    </dgm:pt>
    <dgm:pt modelId="{B5DB1FE5-C2BA-46CB-8EB7-6380D46E405A}" type="pres">
      <dgm:prSet presAssocID="{57FDCBBF-C265-444B-B1BA-909A8B97E08D}" presName="parentLeftMargin" presStyleLbl="node1" presStyleIdx="0" presStyleCnt="1"/>
      <dgm:spPr/>
      <dgm:t>
        <a:bodyPr/>
        <a:lstStyle/>
        <a:p>
          <a:endParaRPr lang="en-US"/>
        </a:p>
      </dgm:t>
    </dgm:pt>
    <dgm:pt modelId="{886E0556-2086-43C9-AE59-D4C8D775A660}" type="pres">
      <dgm:prSet presAssocID="{57FDCBBF-C265-444B-B1BA-909A8B97E08D}" presName="parentText" presStyleLbl="node1" presStyleIdx="0" presStyleCnt="1" custScaleX="142997" custScaleY="720340">
        <dgm:presLayoutVars>
          <dgm:chMax val="0"/>
          <dgm:bulletEnabled val="1"/>
        </dgm:presLayoutVars>
      </dgm:prSet>
      <dgm:spPr/>
      <dgm:t>
        <a:bodyPr/>
        <a:lstStyle/>
        <a:p>
          <a:endParaRPr lang="en-US"/>
        </a:p>
      </dgm:t>
    </dgm:pt>
    <dgm:pt modelId="{354EFC70-CEFA-427E-B750-D14D0E783DE9}" type="pres">
      <dgm:prSet presAssocID="{57FDCBBF-C265-444B-B1BA-909A8B97E08D}" presName="negativeSpace" presStyleCnt="0"/>
      <dgm:spPr/>
    </dgm:pt>
    <dgm:pt modelId="{4425015A-3796-4CCA-BD61-37B9029490D3}" type="pres">
      <dgm:prSet presAssocID="{57FDCBBF-C265-444B-B1BA-909A8B97E08D}" presName="childText" presStyleLbl="conFgAcc1" presStyleIdx="0" presStyleCnt="1">
        <dgm:presLayoutVars>
          <dgm:bulletEnabled val="1"/>
        </dgm:presLayoutVars>
      </dgm:prSet>
      <dgm:spPr/>
    </dgm:pt>
  </dgm:ptLst>
  <dgm:cxnLst>
    <dgm:cxn modelId="{6AC840B1-5E23-4B97-BECB-881474FA21C2}" type="presOf" srcId="{D8EA8063-F95D-4719-AD86-7BEFFA60B8ED}" destId="{5BE9A0BF-8776-4A4E-A646-A8F4BC9AAFAE}" srcOrd="0" destOrd="0" presId="urn:microsoft.com/office/officeart/2005/8/layout/list1"/>
    <dgm:cxn modelId="{CAD62611-F6B1-4696-B936-71ACCEF6207D}" srcId="{D8EA8063-F95D-4719-AD86-7BEFFA60B8ED}" destId="{57FDCBBF-C265-444B-B1BA-909A8B97E08D}" srcOrd="0" destOrd="0" parTransId="{4CAA8E0B-EAA8-4D98-964A-EEDAF27B76F3}" sibTransId="{AF35709D-D7B9-408D-B57F-C4380074D401}"/>
    <dgm:cxn modelId="{0429AF0D-0CEB-4DF7-9BEF-BE1D3DED9D00}" type="presOf" srcId="{57FDCBBF-C265-444B-B1BA-909A8B97E08D}" destId="{B5DB1FE5-C2BA-46CB-8EB7-6380D46E405A}" srcOrd="0" destOrd="0" presId="urn:microsoft.com/office/officeart/2005/8/layout/list1"/>
    <dgm:cxn modelId="{098149CB-0287-4AA4-9E96-033A80FABE3C}" type="presOf" srcId="{57FDCBBF-C265-444B-B1BA-909A8B97E08D}" destId="{886E0556-2086-43C9-AE59-D4C8D775A660}" srcOrd="1" destOrd="0" presId="urn:microsoft.com/office/officeart/2005/8/layout/list1"/>
    <dgm:cxn modelId="{A01AF484-BAD5-45AF-AD0D-5102A4087A29}" type="presParOf" srcId="{5BE9A0BF-8776-4A4E-A646-A8F4BC9AAFAE}" destId="{7E598268-653B-41C2-9BC3-4297AFBDC3E1}" srcOrd="0" destOrd="0" presId="urn:microsoft.com/office/officeart/2005/8/layout/list1"/>
    <dgm:cxn modelId="{F59D0459-5A3E-4709-9EB4-FB95FCE37D43}" type="presParOf" srcId="{7E598268-653B-41C2-9BC3-4297AFBDC3E1}" destId="{B5DB1FE5-C2BA-46CB-8EB7-6380D46E405A}" srcOrd="0" destOrd="0" presId="urn:microsoft.com/office/officeart/2005/8/layout/list1"/>
    <dgm:cxn modelId="{57925D59-2B41-4956-AD58-1840D08B59DC}" type="presParOf" srcId="{7E598268-653B-41C2-9BC3-4297AFBDC3E1}" destId="{886E0556-2086-43C9-AE59-D4C8D775A660}" srcOrd="1" destOrd="0" presId="urn:microsoft.com/office/officeart/2005/8/layout/list1"/>
    <dgm:cxn modelId="{33DB6093-06BC-48F1-8FD4-F3D985E86EC3}" type="presParOf" srcId="{5BE9A0BF-8776-4A4E-A646-A8F4BC9AAFAE}" destId="{354EFC70-CEFA-427E-B750-D14D0E783DE9}" srcOrd="1" destOrd="0" presId="urn:microsoft.com/office/officeart/2005/8/layout/list1"/>
    <dgm:cxn modelId="{A899AC2A-EEAC-4E97-9570-E3114FB39030}" type="presParOf" srcId="{5BE9A0BF-8776-4A4E-A646-A8F4BC9AAFAE}" destId="{4425015A-3796-4CCA-BD61-37B9029490D3}" srcOrd="2" destOrd="0" presId="urn:microsoft.com/office/officeart/2005/8/layout/list1"/>
  </dgm:cxnLst>
  <dgm:bg>
    <a:solidFill>
      <a:schemeClr val="accent3">
        <a:lumMod val="20000"/>
        <a:lumOff val="80000"/>
      </a:schemeClr>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3C717E3-4535-4EA6-8D63-5A50ED715A5C}"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D3678C96-40CE-4684-8FE4-983C4356F230}">
      <dgm:prSet/>
      <dgm:spPr>
        <a:solidFill>
          <a:srgbClr val="002060"/>
        </a:solidFill>
      </dgm:spPr>
      <dgm:t>
        <a:bodyPr/>
        <a:lstStyle/>
        <a:p>
          <a:pPr rtl="0"/>
          <a:r>
            <a:rPr lang="en-US" b="1" dirty="0" smtClean="0"/>
            <a:t>A palpable adnexal mass or </a:t>
          </a:r>
          <a:endParaRPr lang="fa-IR" dirty="0"/>
        </a:p>
      </dgm:t>
    </dgm:pt>
    <dgm:pt modelId="{4BA77768-C0D9-4E05-974B-540E56CCDBB4}" type="parTrans" cxnId="{C099C789-F1FC-48E4-A4DE-82B696696BA6}">
      <dgm:prSet/>
      <dgm:spPr/>
      <dgm:t>
        <a:bodyPr/>
        <a:lstStyle/>
        <a:p>
          <a:endParaRPr lang="en-US"/>
        </a:p>
      </dgm:t>
    </dgm:pt>
    <dgm:pt modelId="{50B480F2-2C65-4170-8837-7B6F5ECD94C2}" type="sibTrans" cxnId="{C099C789-F1FC-48E4-A4DE-82B696696BA6}">
      <dgm:prSet/>
      <dgm:spPr/>
      <dgm:t>
        <a:bodyPr/>
        <a:lstStyle/>
        <a:p>
          <a:endParaRPr lang="en-US"/>
        </a:p>
      </dgm:t>
    </dgm:pt>
    <dgm:pt modelId="{0D69C3FF-ADAC-4147-A53D-263CA1CEBB49}">
      <dgm:prSet/>
      <dgm:spPr>
        <a:solidFill>
          <a:srgbClr val="0070C0"/>
        </a:solidFill>
      </dgm:spPr>
      <dgm:t>
        <a:bodyPr/>
        <a:lstStyle/>
        <a:p>
          <a:pPr rtl="0"/>
          <a:r>
            <a:rPr lang="en-US" b="1" dirty="0" smtClean="0"/>
            <a:t>Posterior cul-de-sac mass or </a:t>
          </a:r>
          <a:endParaRPr lang="fa-IR" dirty="0"/>
        </a:p>
      </dgm:t>
    </dgm:pt>
    <dgm:pt modelId="{7A83C14D-5B87-4C0B-9446-69A8C2590988}" type="parTrans" cxnId="{27B9086E-1DE9-452C-9D97-303308D1AC73}">
      <dgm:prSet/>
      <dgm:spPr/>
      <dgm:t>
        <a:bodyPr/>
        <a:lstStyle/>
        <a:p>
          <a:endParaRPr lang="en-US"/>
        </a:p>
      </dgm:t>
    </dgm:pt>
    <dgm:pt modelId="{F8067111-AEC2-42D6-98BF-D091908F44A2}" type="sibTrans" cxnId="{27B9086E-1DE9-452C-9D97-303308D1AC73}">
      <dgm:prSet/>
      <dgm:spPr/>
      <dgm:t>
        <a:bodyPr/>
        <a:lstStyle/>
        <a:p>
          <a:endParaRPr lang="en-US"/>
        </a:p>
      </dgm:t>
    </dgm:pt>
    <dgm:pt modelId="{CDEC6565-BC71-476F-ABC7-CE2C29B52939}">
      <dgm:prSet/>
      <dgm:spPr/>
      <dgm:t>
        <a:bodyPr/>
        <a:lstStyle/>
        <a:p>
          <a:pPr rtl="0"/>
          <a:r>
            <a:rPr lang="en-US" b="1" dirty="0" smtClean="0"/>
            <a:t>Nodularity</a:t>
          </a:r>
          <a:endParaRPr lang="fa-IR" dirty="0"/>
        </a:p>
      </dgm:t>
    </dgm:pt>
    <dgm:pt modelId="{5BF043F3-44D4-48F6-8BFF-8BAB07661432}" type="parTrans" cxnId="{7A017359-1FCB-4BC6-A731-164AA1DBBA28}">
      <dgm:prSet/>
      <dgm:spPr/>
      <dgm:t>
        <a:bodyPr/>
        <a:lstStyle/>
        <a:p>
          <a:endParaRPr lang="en-US"/>
        </a:p>
      </dgm:t>
    </dgm:pt>
    <dgm:pt modelId="{84564782-433A-4BDF-93C7-069427E3BD28}" type="sibTrans" cxnId="{7A017359-1FCB-4BC6-A731-164AA1DBBA28}">
      <dgm:prSet/>
      <dgm:spPr/>
      <dgm:t>
        <a:bodyPr/>
        <a:lstStyle/>
        <a:p>
          <a:endParaRPr lang="en-US"/>
        </a:p>
      </dgm:t>
    </dgm:pt>
    <dgm:pt modelId="{99C18D43-8C1C-4D46-B98A-D5C5561B0D8C}" type="pres">
      <dgm:prSet presAssocID="{83C717E3-4535-4EA6-8D63-5A50ED715A5C}" presName="Name0" presStyleCnt="0">
        <dgm:presLayoutVars>
          <dgm:dir/>
          <dgm:resizeHandles val="exact"/>
        </dgm:presLayoutVars>
      </dgm:prSet>
      <dgm:spPr/>
      <dgm:t>
        <a:bodyPr/>
        <a:lstStyle/>
        <a:p>
          <a:endParaRPr lang="en-US"/>
        </a:p>
      </dgm:t>
    </dgm:pt>
    <dgm:pt modelId="{6C7C6913-3192-4478-8901-8268BE605077}" type="pres">
      <dgm:prSet presAssocID="{83C717E3-4535-4EA6-8D63-5A50ED715A5C}" presName="fgShape" presStyleLbl="fgShp" presStyleIdx="0" presStyleCnt="1"/>
      <dgm:spPr/>
    </dgm:pt>
    <dgm:pt modelId="{47CFD4C7-26B1-4456-82E8-E2DC343BC7EB}" type="pres">
      <dgm:prSet presAssocID="{83C717E3-4535-4EA6-8D63-5A50ED715A5C}" presName="linComp" presStyleCnt="0"/>
      <dgm:spPr/>
    </dgm:pt>
    <dgm:pt modelId="{15C308C6-8D7A-4314-B95A-65A4265C4947}" type="pres">
      <dgm:prSet presAssocID="{D3678C96-40CE-4684-8FE4-983C4356F230}" presName="compNode" presStyleCnt="0"/>
      <dgm:spPr/>
    </dgm:pt>
    <dgm:pt modelId="{13364FBD-9898-4F91-805B-B3C542D3B53E}" type="pres">
      <dgm:prSet presAssocID="{D3678C96-40CE-4684-8FE4-983C4356F230}" presName="bkgdShape" presStyleLbl="node1" presStyleIdx="0" presStyleCnt="3"/>
      <dgm:spPr/>
      <dgm:t>
        <a:bodyPr/>
        <a:lstStyle/>
        <a:p>
          <a:endParaRPr lang="en-US"/>
        </a:p>
      </dgm:t>
    </dgm:pt>
    <dgm:pt modelId="{2A5CBC06-98BF-4065-BE07-21B920D6ADC6}" type="pres">
      <dgm:prSet presAssocID="{D3678C96-40CE-4684-8FE4-983C4356F230}" presName="nodeTx" presStyleLbl="node1" presStyleIdx="0" presStyleCnt="3">
        <dgm:presLayoutVars>
          <dgm:bulletEnabled val="1"/>
        </dgm:presLayoutVars>
      </dgm:prSet>
      <dgm:spPr/>
      <dgm:t>
        <a:bodyPr/>
        <a:lstStyle/>
        <a:p>
          <a:endParaRPr lang="en-US"/>
        </a:p>
      </dgm:t>
    </dgm:pt>
    <dgm:pt modelId="{C371CD13-4F21-4108-8E67-53F9D63EA91C}" type="pres">
      <dgm:prSet presAssocID="{D3678C96-40CE-4684-8FE4-983C4356F230}" presName="invisiNode" presStyleLbl="node1" presStyleIdx="0" presStyleCnt="3"/>
      <dgm:spPr/>
    </dgm:pt>
    <dgm:pt modelId="{69ED9752-EC72-498E-9EF0-7AA709A1E14C}" type="pres">
      <dgm:prSet presAssocID="{D3678C96-40CE-4684-8FE4-983C4356F230}"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8000" r="-28000"/>
          </a:stretch>
        </a:blipFill>
      </dgm:spPr>
    </dgm:pt>
    <dgm:pt modelId="{9B4E3840-D33F-41E6-8C8A-9B378A8EBAC6}" type="pres">
      <dgm:prSet presAssocID="{50B480F2-2C65-4170-8837-7B6F5ECD94C2}" presName="sibTrans" presStyleLbl="sibTrans2D1" presStyleIdx="0" presStyleCnt="0"/>
      <dgm:spPr/>
      <dgm:t>
        <a:bodyPr/>
        <a:lstStyle/>
        <a:p>
          <a:endParaRPr lang="en-US"/>
        </a:p>
      </dgm:t>
    </dgm:pt>
    <dgm:pt modelId="{E716B3EF-47A7-425B-BA5D-53CBCD9AEF01}" type="pres">
      <dgm:prSet presAssocID="{0D69C3FF-ADAC-4147-A53D-263CA1CEBB49}" presName="compNode" presStyleCnt="0"/>
      <dgm:spPr/>
    </dgm:pt>
    <dgm:pt modelId="{042B7E87-F4F2-45A0-B109-613BB22F518B}" type="pres">
      <dgm:prSet presAssocID="{0D69C3FF-ADAC-4147-A53D-263CA1CEBB49}" presName="bkgdShape" presStyleLbl="node1" presStyleIdx="1" presStyleCnt="3"/>
      <dgm:spPr/>
      <dgm:t>
        <a:bodyPr/>
        <a:lstStyle/>
        <a:p>
          <a:endParaRPr lang="en-US"/>
        </a:p>
      </dgm:t>
    </dgm:pt>
    <dgm:pt modelId="{77CE07E7-21B7-43A6-AE92-C814BBE025F8}" type="pres">
      <dgm:prSet presAssocID="{0D69C3FF-ADAC-4147-A53D-263CA1CEBB49}" presName="nodeTx" presStyleLbl="node1" presStyleIdx="1" presStyleCnt="3">
        <dgm:presLayoutVars>
          <dgm:bulletEnabled val="1"/>
        </dgm:presLayoutVars>
      </dgm:prSet>
      <dgm:spPr/>
      <dgm:t>
        <a:bodyPr/>
        <a:lstStyle/>
        <a:p>
          <a:endParaRPr lang="en-US"/>
        </a:p>
      </dgm:t>
    </dgm:pt>
    <dgm:pt modelId="{E18F0E19-63F7-4147-BA9B-D3D9ACFC4E7C}" type="pres">
      <dgm:prSet presAssocID="{0D69C3FF-ADAC-4147-A53D-263CA1CEBB49}" presName="invisiNode" presStyleLbl="node1" presStyleIdx="1" presStyleCnt="3"/>
      <dgm:spPr/>
    </dgm:pt>
    <dgm:pt modelId="{088BC1AE-E57D-4FA4-9882-48A1F7C6C84F}" type="pres">
      <dgm:prSet presAssocID="{0D69C3FF-ADAC-4147-A53D-263CA1CEBB49}"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dgm:spPr>
    </dgm:pt>
    <dgm:pt modelId="{552F423C-B012-410A-A993-8859F0394C0C}" type="pres">
      <dgm:prSet presAssocID="{F8067111-AEC2-42D6-98BF-D091908F44A2}" presName="sibTrans" presStyleLbl="sibTrans2D1" presStyleIdx="0" presStyleCnt="0"/>
      <dgm:spPr/>
      <dgm:t>
        <a:bodyPr/>
        <a:lstStyle/>
        <a:p>
          <a:endParaRPr lang="en-US"/>
        </a:p>
      </dgm:t>
    </dgm:pt>
    <dgm:pt modelId="{61BC6B05-890C-4A69-AEE1-0C29EBF26B5A}" type="pres">
      <dgm:prSet presAssocID="{CDEC6565-BC71-476F-ABC7-CE2C29B52939}" presName="compNode" presStyleCnt="0"/>
      <dgm:spPr/>
    </dgm:pt>
    <dgm:pt modelId="{766490A4-38B5-4D6F-A753-8728CDE9ED98}" type="pres">
      <dgm:prSet presAssocID="{CDEC6565-BC71-476F-ABC7-CE2C29B52939}" presName="bkgdShape" presStyleLbl="node1" presStyleIdx="2" presStyleCnt="3"/>
      <dgm:spPr/>
      <dgm:t>
        <a:bodyPr/>
        <a:lstStyle/>
        <a:p>
          <a:endParaRPr lang="en-US"/>
        </a:p>
      </dgm:t>
    </dgm:pt>
    <dgm:pt modelId="{1758BA7C-766D-44CA-9D9C-782C5026A95F}" type="pres">
      <dgm:prSet presAssocID="{CDEC6565-BC71-476F-ABC7-CE2C29B52939}" presName="nodeTx" presStyleLbl="node1" presStyleIdx="2" presStyleCnt="3">
        <dgm:presLayoutVars>
          <dgm:bulletEnabled val="1"/>
        </dgm:presLayoutVars>
      </dgm:prSet>
      <dgm:spPr/>
      <dgm:t>
        <a:bodyPr/>
        <a:lstStyle/>
        <a:p>
          <a:endParaRPr lang="en-US"/>
        </a:p>
      </dgm:t>
    </dgm:pt>
    <dgm:pt modelId="{76D75634-DEFA-4501-B1D5-4534CF2D9954}" type="pres">
      <dgm:prSet presAssocID="{CDEC6565-BC71-476F-ABC7-CE2C29B52939}" presName="invisiNode" presStyleLbl="node1" presStyleIdx="2" presStyleCnt="3"/>
      <dgm:spPr/>
    </dgm:pt>
    <dgm:pt modelId="{70C24C7D-2DBC-45E3-A1BB-56F127E32BBA}" type="pres">
      <dgm:prSet presAssocID="{CDEC6565-BC71-476F-ABC7-CE2C29B52939}"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33000" r="-33000"/>
          </a:stretch>
        </a:blipFill>
      </dgm:spPr>
    </dgm:pt>
  </dgm:ptLst>
  <dgm:cxnLst>
    <dgm:cxn modelId="{0B7A44D2-9CC7-41A4-85F7-892B14701CC9}" type="presOf" srcId="{CDEC6565-BC71-476F-ABC7-CE2C29B52939}" destId="{1758BA7C-766D-44CA-9D9C-782C5026A95F}" srcOrd="1" destOrd="0" presId="urn:microsoft.com/office/officeart/2005/8/layout/hList7"/>
    <dgm:cxn modelId="{0D5DA8F1-1D59-4F0C-A253-66518B9B731F}" type="presOf" srcId="{F8067111-AEC2-42D6-98BF-D091908F44A2}" destId="{552F423C-B012-410A-A993-8859F0394C0C}" srcOrd="0" destOrd="0" presId="urn:microsoft.com/office/officeart/2005/8/layout/hList7"/>
    <dgm:cxn modelId="{9407B7C1-8A8D-424F-9340-777622D45ED6}" type="presOf" srcId="{D3678C96-40CE-4684-8FE4-983C4356F230}" destId="{13364FBD-9898-4F91-805B-B3C542D3B53E}" srcOrd="0" destOrd="0" presId="urn:microsoft.com/office/officeart/2005/8/layout/hList7"/>
    <dgm:cxn modelId="{7A017359-1FCB-4BC6-A731-164AA1DBBA28}" srcId="{83C717E3-4535-4EA6-8D63-5A50ED715A5C}" destId="{CDEC6565-BC71-476F-ABC7-CE2C29B52939}" srcOrd="2" destOrd="0" parTransId="{5BF043F3-44D4-48F6-8BFF-8BAB07661432}" sibTransId="{84564782-433A-4BDF-93C7-069427E3BD28}"/>
    <dgm:cxn modelId="{27B9086E-1DE9-452C-9D97-303308D1AC73}" srcId="{83C717E3-4535-4EA6-8D63-5A50ED715A5C}" destId="{0D69C3FF-ADAC-4147-A53D-263CA1CEBB49}" srcOrd="1" destOrd="0" parTransId="{7A83C14D-5B87-4C0B-9446-69A8C2590988}" sibTransId="{F8067111-AEC2-42D6-98BF-D091908F44A2}"/>
    <dgm:cxn modelId="{84F449F2-1A23-491B-B024-6558D57BAE4A}" type="presOf" srcId="{0D69C3FF-ADAC-4147-A53D-263CA1CEBB49}" destId="{042B7E87-F4F2-45A0-B109-613BB22F518B}" srcOrd="0" destOrd="0" presId="urn:microsoft.com/office/officeart/2005/8/layout/hList7"/>
    <dgm:cxn modelId="{C099C789-F1FC-48E4-A4DE-82B696696BA6}" srcId="{83C717E3-4535-4EA6-8D63-5A50ED715A5C}" destId="{D3678C96-40CE-4684-8FE4-983C4356F230}" srcOrd="0" destOrd="0" parTransId="{4BA77768-C0D9-4E05-974B-540E56CCDBB4}" sibTransId="{50B480F2-2C65-4170-8837-7B6F5ECD94C2}"/>
    <dgm:cxn modelId="{294FD902-4C58-47B7-8D4F-C8F018F10C56}" type="presOf" srcId="{D3678C96-40CE-4684-8FE4-983C4356F230}" destId="{2A5CBC06-98BF-4065-BE07-21B920D6ADC6}" srcOrd="1" destOrd="0" presId="urn:microsoft.com/office/officeart/2005/8/layout/hList7"/>
    <dgm:cxn modelId="{C88923D1-E57F-495C-ADF4-464B47168E43}" type="presOf" srcId="{0D69C3FF-ADAC-4147-A53D-263CA1CEBB49}" destId="{77CE07E7-21B7-43A6-AE92-C814BBE025F8}" srcOrd="1" destOrd="0" presId="urn:microsoft.com/office/officeart/2005/8/layout/hList7"/>
    <dgm:cxn modelId="{B97912A3-77F0-4D69-8F09-E74759F54569}" type="presOf" srcId="{83C717E3-4535-4EA6-8D63-5A50ED715A5C}" destId="{99C18D43-8C1C-4D46-B98A-D5C5561B0D8C}" srcOrd="0" destOrd="0" presId="urn:microsoft.com/office/officeart/2005/8/layout/hList7"/>
    <dgm:cxn modelId="{5AA040F6-B60E-42BF-BE11-8982522A1B78}" type="presOf" srcId="{CDEC6565-BC71-476F-ABC7-CE2C29B52939}" destId="{766490A4-38B5-4D6F-A753-8728CDE9ED98}" srcOrd="0" destOrd="0" presId="urn:microsoft.com/office/officeart/2005/8/layout/hList7"/>
    <dgm:cxn modelId="{53CDEE68-A05C-4556-A50D-680C988F9DE2}" type="presOf" srcId="{50B480F2-2C65-4170-8837-7B6F5ECD94C2}" destId="{9B4E3840-D33F-41E6-8C8A-9B378A8EBAC6}" srcOrd="0" destOrd="0" presId="urn:microsoft.com/office/officeart/2005/8/layout/hList7"/>
    <dgm:cxn modelId="{B4F02097-2D5D-48A8-B026-70EEC73A44F7}" type="presParOf" srcId="{99C18D43-8C1C-4D46-B98A-D5C5561B0D8C}" destId="{6C7C6913-3192-4478-8901-8268BE605077}" srcOrd="0" destOrd="0" presId="urn:microsoft.com/office/officeart/2005/8/layout/hList7"/>
    <dgm:cxn modelId="{0C0D71C1-BF25-4ECD-9405-A4E52EED7181}" type="presParOf" srcId="{99C18D43-8C1C-4D46-B98A-D5C5561B0D8C}" destId="{47CFD4C7-26B1-4456-82E8-E2DC343BC7EB}" srcOrd="1" destOrd="0" presId="urn:microsoft.com/office/officeart/2005/8/layout/hList7"/>
    <dgm:cxn modelId="{7D398B9F-63C5-4426-AD3A-0C8EE3A0A09D}" type="presParOf" srcId="{47CFD4C7-26B1-4456-82E8-E2DC343BC7EB}" destId="{15C308C6-8D7A-4314-B95A-65A4265C4947}" srcOrd="0" destOrd="0" presId="urn:microsoft.com/office/officeart/2005/8/layout/hList7"/>
    <dgm:cxn modelId="{66B22E58-CF83-47C4-B6F2-0D6CA42AF0D0}" type="presParOf" srcId="{15C308C6-8D7A-4314-B95A-65A4265C4947}" destId="{13364FBD-9898-4F91-805B-B3C542D3B53E}" srcOrd="0" destOrd="0" presId="urn:microsoft.com/office/officeart/2005/8/layout/hList7"/>
    <dgm:cxn modelId="{8B1737E3-16B1-4830-B017-7EB79F1A7742}" type="presParOf" srcId="{15C308C6-8D7A-4314-B95A-65A4265C4947}" destId="{2A5CBC06-98BF-4065-BE07-21B920D6ADC6}" srcOrd="1" destOrd="0" presId="urn:microsoft.com/office/officeart/2005/8/layout/hList7"/>
    <dgm:cxn modelId="{3B99BD6B-D6AC-43CD-ADE2-6135D03CB3B0}" type="presParOf" srcId="{15C308C6-8D7A-4314-B95A-65A4265C4947}" destId="{C371CD13-4F21-4108-8E67-53F9D63EA91C}" srcOrd="2" destOrd="0" presId="urn:microsoft.com/office/officeart/2005/8/layout/hList7"/>
    <dgm:cxn modelId="{27EC0678-24A9-4E77-97E5-1C64E931D751}" type="presParOf" srcId="{15C308C6-8D7A-4314-B95A-65A4265C4947}" destId="{69ED9752-EC72-498E-9EF0-7AA709A1E14C}" srcOrd="3" destOrd="0" presId="urn:microsoft.com/office/officeart/2005/8/layout/hList7"/>
    <dgm:cxn modelId="{521A8F10-D9D4-4DDE-8C78-BE4478538D58}" type="presParOf" srcId="{47CFD4C7-26B1-4456-82E8-E2DC343BC7EB}" destId="{9B4E3840-D33F-41E6-8C8A-9B378A8EBAC6}" srcOrd="1" destOrd="0" presId="urn:microsoft.com/office/officeart/2005/8/layout/hList7"/>
    <dgm:cxn modelId="{BEDFD9F7-BBA8-4A8A-BF1E-58FAB5D492C5}" type="presParOf" srcId="{47CFD4C7-26B1-4456-82E8-E2DC343BC7EB}" destId="{E716B3EF-47A7-425B-BA5D-53CBCD9AEF01}" srcOrd="2" destOrd="0" presId="urn:microsoft.com/office/officeart/2005/8/layout/hList7"/>
    <dgm:cxn modelId="{517FA4A7-2457-4E3D-A283-B806797A8E44}" type="presParOf" srcId="{E716B3EF-47A7-425B-BA5D-53CBCD9AEF01}" destId="{042B7E87-F4F2-45A0-B109-613BB22F518B}" srcOrd="0" destOrd="0" presId="urn:microsoft.com/office/officeart/2005/8/layout/hList7"/>
    <dgm:cxn modelId="{3A6FD955-8EB5-4AC6-AD65-66B7B8E9299F}" type="presParOf" srcId="{E716B3EF-47A7-425B-BA5D-53CBCD9AEF01}" destId="{77CE07E7-21B7-43A6-AE92-C814BBE025F8}" srcOrd="1" destOrd="0" presId="urn:microsoft.com/office/officeart/2005/8/layout/hList7"/>
    <dgm:cxn modelId="{47170E5B-08D2-436D-89DC-2A7EC0345523}" type="presParOf" srcId="{E716B3EF-47A7-425B-BA5D-53CBCD9AEF01}" destId="{E18F0E19-63F7-4147-BA9B-D3D9ACFC4E7C}" srcOrd="2" destOrd="0" presId="urn:microsoft.com/office/officeart/2005/8/layout/hList7"/>
    <dgm:cxn modelId="{03AEC929-ACA7-4A45-A72B-1D7D7711F0F9}" type="presParOf" srcId="{E716B3EF-47A7-425B-BA5D-53CBCD9AEF01}" destId="{088BC1AE-E57D-4FA4-9882-48A1F7C6C84F}" srcOrd="3" destOrd="0" presId="urn:microsoft.com/office/officeart/2005/8/layout/hList7"/>
    <dgm:cxn modelId="{78958138-0FEB-41E4-A8A2-A8794AAA8E4F}" type="presParOf" srcId="{47CFD4C7-26B1-4456-82E8-E2DC343BC7EB}" destId="{552F423C-B012-410A-A993-8859F0394C0C}" srcOrd="3" destOrd="0" presId="urn:microsoft.com/office/officeart/2005/8/layout/hList7"/>
    <dgm:cxn modelId="{6AFCB58B-652A-4D3D-A60D-5E2875B3AD8F}" type="presParOf" srcId="{47CFD4C7-26B1-4456-82E8-E2DC343BC7EB}" destId="{61BC6B05-890C-4A69-AEE1-0C29EBF26B5A}" srcOrd="4" destOrd="0" presId="urn:microsoft.com/office/officeart/2005/8/layout/hList7"/>
    <dgm:cxn modelId="{F70EACB1-A96A-43C4-A5CF-88165544110B}" type="presParOf" srcId="{61BC6B05-890C-4A69-AEE1-0C29EBF26B5A}" destId="{766490A4-38B5-4D6F-A753-8728CDE9ED98}" srcOrd="0" destOrd="0" presId="urn:microsoft.com/office/officeart/2005/8/layout/hList7"/>
    <dgm:cxn modelId="{6D02FF6C-3AB9-4D91-BAEB-D4BAD6FF9324}" type="presParOf" srcId="{61BC6B05-890C-4A69-AEE1-0C29EBF26B5A}" destId="{1758BA7C-766D-44CA-9D9C-782C5026A95F}" srcOrd="1" destOrd="0" presId="urn:microsoft.com/office/officeart/2005/8/layout/hList7"/>
    <dgm:cxn modelId="{31C4CE59-9B6B-428E-ADDA-FCB20B094A70}" type="presParOf" srcId="{61BC6B05-890C-4A69-AEE1-0C29EBF26B5A}" destId="{76D75634-DEFA-4501-B1D5-4534CF2D9954}" srcOrd="2" destOrd="0" presId="urn:microsoft.com/office/officeart/2005/8/layout/hList7"/>
    <dgm:cxn modelId="{449EB79B-9D99-44BA-9101-E85AEBEBDD6E}" type="presParOf" srcId="{61BC6B05-890C-4A69-AEE1-0C29EBF26B5A}" destId="{70C24C7D-2DBC-45E3-A1BB-56F127E32BBA}"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CE80BF3-CE2E-4D55-A55F-2BF7A2090C0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6C6BAFC-AF7D-4ACF-B10D-8F0119641B31}">
      <dgm:prSet/>
      <dgm:spPr>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rtl="0"/>
          <a:r>
            <a:rPr lang="en-US" b="1" dirty="0" smtClean="0"/>
            <a:t>Rare</a:t>
          </a:r>
          <a:endParaRPr lang="fa-IR" dirty="0"/>
        </a:p>
      </dgm:t>
    </dgm:pt>
    <dgm:pt modelId="{6820E3E7-AD34-47CF-BCB4-87D017768B4C}" type="parTrans" cxnId="{C15C670D-F306-435D-831C-F980C3DEDAC6}">
      <dgm:prSet/>
      <dgm:spPr/>
      <dgm:t>
        <a:bodyPr/>
        <a:lstStyle/>
        <a:p>
          <a:endParaRPr lang="en-US"/>
        </a:p>
      </dgm:t>
    </dgm:pt>
    <dgm:pt modelId="{104F152F-F516-4F7F-8B6D-EB29649BD9AA}" type="sibTrans" cxnId="{C15C670D-F306-435D-831C-F980C3DEDAC6}">
      <dgm:prSet/>
      <dgm:spPr/>
      <dgm:t>
        <a:bodyPr/>
        <a:lstStyle/>
        <a:p>
          <a:endParaRPr lang="en-US"/>
        </a:p>
      </dgm:t>
    </dgm:pt>
    <dgm:pt modelId="{21B4671A-9CDA-42B4-A868-8C6668FE305C}" type="pres">
      <dgm:prSet presAssocID="{0CE80BF3-CE2E-4D55-A55F-2BF7A2090C05}" presName="linear" presStyleCnt="0">
        <dgm:presLayoutVars>
          <dgm:dir/>
          <dgm:animLvl val="lvl"/>
          <dgm:resizeHandles val="exact"/>
        </dgm:presLayoutVars>
      </dgm:prSet>
      <dgm:spPr/>
      <dgm:t>
        <a:bodyPr/>
        <a:lstStyle/>
        <a:p>
          <a:endParaRPr lang="en-US"/>
        </a:p>
      </dgm:t>
    </dgm:pt>
    <dgm:pt modelId="{79998E9D-EA2B-414D-B925-561332A8F081}" type="pres">
      <dgm:prSet presAssocID="{16C6BAFC-AF7D-4ACF-B10D-8F0119641B31}" presName="parentLin" presStyleCnt="0"/>
      <dgm:spPr/>
    </dgm:pt>
    <dgm:pt modelId="{123E4F61-14FA-4C2A-9950-E75C56060137}" type="pres">
      <dgm:prSet presAssocID="{16C6BAFC-AF7D-4ACF-B10D-8F0119641B31}" presName="parentLeftMargin" presStyleLbl="node1" presStyleIdx="0" presStyleCnt="1"/>
      <dgm:spPr/>
      <dgm:t>
        <a:bodyPr/>
        <a:lstStyle/>
        <a:p>
          <a:endParaRPr lang="en-US"/>
        </a:p>
      </dgm:t>
    </dgm:pt>
    <dgm:pt modelId="{72DCDA6F-51B8-4DC9-8B07-E9B6597EBDBE}" type="pres">
      <dgm:prSet presAssocID="{16C6BAFC-AF7D-4ACF-B10D-8F0119641B31}" presName="parentText" presStyleLbl="node1" presStyleIdx="0" presStyleCnt="1" custScaleY="58641">
        <dgm:presLayoutVars>
          <dgm:chMax val="0"/>
          <dgm:bulletEnabled val="1"/>
        </dgm:presLayoutVars>
      </dgm:prSet>
      <dgm:spPr/>
      <dgm:t>
        <a:bodyPr/>
        <a:lstStyle/>
        <a:p>
          <a:endParaRPr lang="en-US"/>
        </a:p>
      </dgm:t>
    </dgm:pt>
    <dgm:pt modelId="{6340637B-65B2-423C-AD88-209B0ED76CC7}" type="pres">
      <dgm:prSet presAssocID="{16C6BAFC-AF7D-4ACF-B10D-8F0119641B31}" presName="negativeSpace" presStyleCnt="0"/>
      <dgm:spPr/>
    </dgm:pt>
    <dgm:pt modelId="{FBC4BEA9-0A4E-4B2E-B9CD-FF8A395E7563}" type="pres">
      <dgm:prSet presAssocID="{16C6BAFC-AF7D-4ACF-B10D-8F0119641B31}" presName="childText" presStyleLbl="conFgAcc1" presStyleIdx="0" presStyleCnt="1">
        <dgm:presLayoutVars>
          <dgm:bulletEnabled val="1"/>
        </dgm:presLayoutVars>
      </dgm:prSet>
      <dgm:spPr/>
    </dgm:pt>
  </dgm:ptLst>
  <dgm:cxnLst>
    <dgm:cxn modelId="{33B8DF70-A334-489F-BC71-4C2A48D8ABD2}" type="presOf" srcId="{16C6BAFC-AF7D-4ACF-B10D-8F0119641B31}" destId="{72DCDA6F-51B8-4DC9-8B07-E9B6597EBDBE}" srcOrd="1" destOrd="0" presId="urn:microsoft.com/office/officeart/2005/8/layout/list1"/>
    <dgm:cxn modelId="{10F72BBD-0028-4ECB-8C7E-1DDEEE8618F2}" type="presOf" srcId="{0CE80BF3-CE2E-4D55-A55F-2BF7A2090C05}" destId="{21B4671A-9CDA-42B4-A868-8C6668FE305C}" srcOrd="0" destOrd="0" presId="urn:microsoft.com/office/officeart/2005/8/layout/list1"/>
    <dgm:cxn modelId="{A345A077-A7B5-480C-9DD5-643E6F50BF89}" type="presOf" srcId="{16C6BAFC-AF7D-4ACF-B10D-8F0119641B31}" destId="{123E4F61-14FA-4C2A-9950-E75C56060137}" srcOrd="0" destOrd="0" presId="urn:microsoft.com/office/officeart/2005/8/layout/list1"/>
    <dgm:cxn modelId="{C15C670D-F306-435D-831C-F980C3DEDAC6}" srcId="{0CE80BF3-CE2E-4D55-A55F-2BF7A2090C05}" destId="{16C6BAFC-AF7D-4ACF-B10D-8F0119641B31}" srcOrd="0" destOrd="0" parTransId="{6820E3E7-AD34-47CF-BCB4-87D017768B4C}" sibTransId="{104F152F-F516-4F7F-8B6D-EB29649BD9AA}"/>
    <dgm:cxn modelId="{12799737-4A16-445A-B01F-94B13F224860}" type="presParOf" srcId="{21B4671A-9CDA-42B4-A868-8C6668FE305C}" destId="{79998E9D-EA2B-414D-B925-561332A8F081}" srcOrd="0" destOrd="0" presId="urn:microsoft.com/office/officeart/2005/8/layout/list1"/>
    <dgm:cxn modelId="{B29DFE9A-F5DC-467F-BE34-08566B453AF1}" type="presParOf" srcId="{79998E9D-EA2B-414D-B925-561332A8F081}" destId="{123E4F61-14FA-4C2A-9950-E75C56060137}" srcOrd="0" destOrd="0" presId="urn:microsoft.com/office/officeart/2005/8/layout/list1"/>
    <dgm:cxn modelId="{B23343EB-EB32-43FA-8C8E-FEA11FD9E667}" type="presParOf" srcId="{79998E9D-EA2B-414D-B925-561332A8F081}" destId="{72DCDA6F-51B8-4DC9-8B07-E9B6597EBDBE}" srcOrd="1" destOrd="0" presId="urn:microsoft.com/office/officeart/2005/8/layout/list1"/>
    <dgm:cxn modelId="{E4132F99-AF05-4A3D-9297-F9991043F29E}" type="presParOf" srcId="{21B4671A-9CDA-42B4-A868-8C6668FE305C}" destId="{6340637B-65B2-423C-AD88-209B0ED76CC7}" srcOrd="1" destOrd="0" presId="urn:microsoft.com/office/officeart/2005/8/layout/list1"/>
    <dgm:cxn modelId="{1823992F-F792-48BE-80A9-D62257C9A145}" type="presParOf" srcId="{21B4671A-9CDA-42B4-A868-8C6668FE305C}" destId="{FBC4BEA9-0A4E-4B2E-B9CD-FF8A395E7563}"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9521470-E53D-493B-A500-6B6310A44B0E}"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3D4C8F7A-AB27-47F3-A4B1-F46F8929C8B6}">
      <dgm:prSet custT="1"/>
      <dgm:spPr>
        <a:gradFill flip="none" rotWithShape="0">
          <a:gsLst>
            <a:gs pos="0">
              <a:srgbClr val="000099">
                <a:shade val="30000"/>
                <a:satMod val="115000"/>
              </a:srgbClr>
            </a:gs>
            <a:gs pos="50000">
              <a:srgbClr val="000099">
                <a:shade val="67500"/>
                <a:satMod val="115000"/>
              </a:srgbClr>
            </a:gs>
            <a:gs pos="100000">
              <a:srgbClr val="000099">
                <a:shade val="100000"/>
                <a:satMod val="115000"/>
              </a:srgb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en-US" sz="4400" b="1" dirty="0" smtClean="0"/>
            <a:t>Acute abdominal pain </a:t>
          </a:r>
          <a:endParaRPr lang="fa-IR" sz="4400" dirty="0"/>
        </a:p>
      </dgm:t>
    </dgm:pt>
    <dgm:pt modelId="{F225E16A-D86A-4BFD-9F2A-190352BE83C8}" type="parTrans" cxnId="{2C6C3850-D1DA-4093-BAC1-41569630611E}">
      <dgm:prSet/>
      <dgm:spPr/>
      <dgm:t>
        <a:bodyPr/>
        <a:lstStyle/>
        <a:p>
          <a:endParaRPr lang="en-US"/>
        </a:p>
      </dgm:t>
    </dgm:pt>
    <dgm:pt modelId="{4430409F-561A-48C3-A67C-381BBD12A76A}" type="sibTrans" cxnId="{2C6C3850-D1DA-4093-BAC1-41569630611E}">
      <dgm:prSet/>
      <dgm:spPr/>
      <dgm:t>
        <a:bodyPr/>
        <a:lstStyle/>
        <a:p>
          <a:endParaRPr lang="en-US"/>
        </a:p>
      </dgm:t>
    </dgm:pt>
    <dgm:pt modelId="{C401905B-984A-4F75-98A0-F1992C0D8BD6}" type="pres">
      <dgm:prSet presAssocID="{39521470-E53D-493B-A500-6B6310A44B0E}" presName="CompostProcess" presStyleCnt="0">
        <dgm:presLayoutVars>
          <dgm:dir/>
          <dgm:resizeHandles val="exact"/>
        </dgm:presLayoutVars>
      </dgm:prSet>
      <dgm:spPr/>
      <dgm:t>
        <a:bodyPr/>
        <a:lstStyle/>
        <a:p>
          <a:endParaRPr lang="en-US"/>
        </a:p>
      </dgm:t>
    </dgm:pt>
    <dgm:pt modelId="{D56DC98E-E6FE-4A33-8139-67EF1F0B2195}" type="pres">
      <dgm:prSet presAssocID="{39521470-E53D-493B-A500-6B6310A44B0E}" presName="arrow" presStyleLbl="bgShp" presStyleIdx="0" presStyleCn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F658083D-1E0F-4D0D-BB27-1B800D054968}" type="pres">
      <dgm:prSet presAssocID="{39521470-E53D-493B-A500-6B6310A44B0E}" presName="linearProcess" presStyleCnt="0"/>
      <dgm:spPr/>
    </dgm:pt>
    <dgm:pt modelId="{4BD66C3D-290C-4505-AEF3-24948D220E32}" type="pres">
      <dgm:prSet presAssocID="{3D4C8F7A-AB27-47F3-A4B1-F46F8929C8B6}" presName="textNode" presStyleLbl="node1" presStyleIdx="0" presStyleCnt="1" custScaleY="219035">
        <dgm:presLayoutVars>
          <dgm:bulletEnabled val="1"/>
        </dgm:presLayoutVars>
      </dgm:prSet>
      <dgm:spPr/>
      <dgm:t>
        <a:bodyPr/>
        <a:lstStyle/>
        <a:p>
          <a:endParaRPr lang="en-US"/>
        </a:p>
      </dgm:t>
    </dgm:pt>
  </dgm:ptLst>
  <dgm:cxnLst>
    <dgm:cxn modelId="{2C6C3850-D1DA-4093-BAC1-41569630611E}" srcId="{39521470-E53D-493B-A500-6B6310A44B0E}" destId="{3D4C8F7A-AB27-47F3-A4B1-F46F8929C8B6}" srcOrd="0" destOrd="0" parTransId="{F225E16A-D86A-4BFD-9F2A-190352BE83C8}" sibTransId="{4430409F-561A-48C3-A67C-381BBD12A76A}"/>
    <dgm:cxn modelId="{C1668D9C-7722-4115-AF44-EA132F5627AD}" type="presOf" srcId="{39521470-E53D-493B-A500-6B6310A44B0E}" destId="{C401905B-984A-4F75-98A0-F1992C0D8BD6}" srcOrd="0" destOrd="0" presId="urn:microsoft.com/office/officeart/2005/8/layout/hProcess9"/>
    <dgm:cxn modelId="{DA273786-D94E-41B8-8600-95CC8B54B5D0}" type="presOf" srcId="{3D4C8F7A-AB27-47F3-A4B1-F46F8929C8B6}" destId="{4BD66C3D-290C-4505-AEF3-24948D220E32}" srcOrd="0" destOrd="0" presId="urn:microsoft.com/office/officeart/2005/8/layout/hProcess9"/>
    <dgm:cxn modelId="{869F0B6F-FB9B-4690-A550-D1F5E717D9C5}" type="presParOf" srcId="{C401905B-984A-4F75-98A0-F1992C0D8BD6}" destId="{D56DC98E-E6FE-4A33-8139-67EF1F0B2195}" srcOrd="0" destOrd="0" presId="urn:microsoft.com/office/officeart/2005/8/layout/hProcess9"/>
    <dgm:cxn modelId="{F12509D7-1409-4095-B21D-CE4071F3C09D}" type="presParOf" srcId="{C401905B-984A-4F75-98A0-F1992C0D8BD6}" destId="{F658083D-1E0F-4D0D-BB27-1B800D054968}" srcOrd="1" destOrd="0" presId="urn:microsoft.com/office/officeart/2005/8/layout/hProcess9"/>
    <dgm:cxn modelId="{A21E4316-199A-481D-9156-0DAF33E50A96}" type="presParOf" srcId="{F658083D-1E0F-4D0D-BB27-1B800D054968}" destId="{4BD66C3D-290C-4505-AEF3-24948D220E32}"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CBF70A-B009-4DF0-BF91-3190B2A72865}">
      <dsp:nvSpPr>
        <dsp:cNvPr id="0" name=""/>
        <dsp:cNvSpPr/>
      </dsp:nvSpPr>
      <dsp:spPr>
        <a:xfrm>
          <a:off x="0" y="24141"/>
          <a:ext cx="9144000" cy="3283019"/>
        </a:xfrm>
        <a:prstGeom prst="roundRect">
          <a:avLst/>
        </a:prstGeom>
        <a:gradFill flip="none" rotWithShape="0">
          <a:gsLst>
            <a:gs pos="0">
              <a:srgbClr val="000099">
                <a:shade val="30000"/>
                <a:satMod val="115000"/>
              </a:srgbClr>
            </a:gs>
            <a:gs pos="50000">
              <a:srgbClr val="000099">
                <a:shade val="67500"/>
                <a:satMod val="115000"/>
              </a:srgbClr>
            </a:gs>
            <a:gs pos="100000">
              <a:srgbClr val="000099">
                <a:shade val="100000"/>
                <a:satMod val="115000"/>
              </a:srgbClr>
            </a:gs>
          </a:gsLst>
          <a:lin ang="5400000" scaled="1"/>
          <a:tileRect/>
        </a:gra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rtl="0">
            <a:lnSpc>
              <a:spcPct val="90000"/>
            </a:lnSpc>
            <a:spcBef>
              <a:spcPct val="0"/>
            </a:spcBef>
            <a:spcAft>
              <a:spcPct val="35000"/>
            </a:spcAft>
          </a:pPr>
          <a:r>
            <a:rPr lang="en-US" sz="4600" b="1" kern="1200" dirty="0" smtClean="0">
              <a:solidFill>
                <a:srgbClr val="FFFF00"/>
              </a:solidFill>
            </a:rPr>
            <a:t>Management of the adnexal mass in pregnancy, with an emphasis</a:t>
          </a:r>
          <a:br>
            <a:rPr lang="en-US" sz="4600" b="1" kern="1200" dirty="0" smtClean="0">
              <a:solidFill>
                <a:srgbClr val="FFFF00"/>
              </a:solidFill>
            </a:rPr>
          </a:br>
          <a:r>
            <a:rPr lang="en-US" sz="4600" b="1" kern="1200" dirty="0" smtClean="0">
              <a:solidFill>
                <a:srgbClr val="FFFF00"/>
              </a:solidFill>
            </a:rPr>
            <a:t>on women with suspected malignancy. </a:t>
          </a:r>
          <a:endParaRPr lang="fa-IR" sz="4600" kern="1200" dirty="0">
            <a:solidFill>
              <a:srgbClr val="FFFF00"/>
            </a:solidFill>
          </a:endParaRPr>
        </a:p>
      </dsp:txBody>
      <dsp:txXfrm>
        <a:off x="160264" y="184405"/>
        <a:ext cx="8823472" cy="296249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949A8-6A2D-46D5-BDD9-B0E118746B43}">
      <dsp:nvSpPr>
        <dsp:cNvPr id="0" name=""/>
        <dsp:cNvSpPr/>
      </dsp:nvSpPr>
      <dsp:spPr>
        <a:xfrm>
          <a:off x="788669" y="0"/>
          <a:ext cx="8938260" cy="1306285"/>
        </a:xfrm>
        <a:prstGeom prst="rightArrow">
          <a:avLst/>
        </a:prstGeom>
        <a:solidFill>
          <a:schemeClr val="accent1">
            <a:tint val="40000"/>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2">
          <a:scrgbClr r="0" g="0" b="0"/>
        </a:effectRef>
        <a:fontRef idx="minor"/>
      </dsp:style>
    </dsp:sp>
    <dsp:sp modelId="{771EE49E-1052-4EAB-B22D-3DEA180AEAE9}">
      <dsp:nvSpPr>
        <dsp:cNvPr id="0" name=""/>
        <dsp:cNvSpPr/>
      </dsp:nvSpPr>
      <dsp:spPr>
        <a:xfrm>
          <a:off x="2990373" y="391885"/>
          <a:ext cx="4534852" cy="52251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b="1" kern="1200" dirty="0" smtClean="0"/>
            <a:t>Acute abdominal pain </a:t>
          </a:r>
          <a:endParaRPr lang="fa-IR" sz="3600" kern="1200" dirty="0"/>
        </a:p>
      </dsp:txBody>
      <dsp:txXfrm>
        <a:off x="3015880" y="417392"/>
        <a:ext cx="4483838" cy="4715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DF4708-82D3-4626-928A-B3989B9AA6F8}">
      <dsp:nvSpPr>
        <dsp:cNvPr id="0" name=""/>
        <dsp:cNvSpPr/>
      </dsp:nvSpPr>
      <dsp:spPr>
        <a:xfrm>
          <a:off x="135596" y="0"/>
          <a:ext cx="10244407" cy="1325563"/>
        </a:xfrm>
        <a:prstGeom prst="rightArrow">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sp>
    <dsp:sp modelId="{B2A4A780-70D9-4FB9-85A7-850BCDD35D19}">
      <dsp:nvSpPr>
        <dsp:cNvPr id="0" name=""/>
        <dsp:cNvSpPr/>
      </dsp:nvSpPr>
      <dsp:spPr>
        <a:xfrm>
          <a:off x="1493058" y="162002"/>
          <a:ext cx="7529482" cy="1001558"/>
        </a:xfrm>
        <a:prstGeom prst="roundRect">
          <a:avLst/>
        </a:prstGeom>
        <a:gradFill flip="none" rotWithShape="0">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b="1" kern="1200" dirty="0" smtClean="0"/>
            <a:t>Elevated maternal analytics </a:t>
          </a:r>
          <a:endParaRPr lang="fa-IR" sz="4000" kern="1200" dirty="0"/>
        </a:p>
      </dsp:txBody>
      <dsp:txXfrm>
        <a:off x="1541950" y="210894"/>
        <a:ext cx="7431698" cy="90377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DCE1E-66B4-413A-A548-C6339E115479}">
      <dsp:nvSpPr>
        <dsp:cNvPr id="0" name=""/>
        <dsp:cNvSpPr/>
      </dsp:nvSpPr>
      <dsp:spPr>
        <a:xfrm rot="10800000">
          <a:off x="1035118" y="0"/>
          <a:ext cx="8445363" cy="917410"/>
        </a:xfrm>
        <a:prstGeom prst="homePlate">
          <a:avLst/>
        </a:prstGeom>
        <a:solidFill>
          <a:srgbClr val="000099"/>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404552" tIns="118110" rIns="220472" bIns="118110" numCol="1" spcCol="1270" anchor="ctr" anchorCtr="0">
          <a:noAutofit/>
        </a:bodyPr>
        <a:lstStyle/>
        <a:p>
          <a:pPr lvl="0" algn="ctr" defTabSz="1377950" rtl="0">
            <a:lnSpc>
              <a:spcPct val="90000"/>
            </a:lnSpc>
            <a:spcBef>
              <a:spcPct val="0"/>
            </a:spcBef>
            <a:spcAft>
              <a:spcPct val="35000"/>
            </a:spcAft>
          </a:pPr>
          <a:r>
            <a:rPr lang="en-US" sz="3100" b="1" kern="1200" dirty="0" smtClean="0"/>
            <a:t>Types Of Adnexal Masses In Pregnant Women</a:t>
          </a:r>
          <a:r>
            <a:rPr lang="en-US" sz="3100" kern="1200" dirty="0" smtClean="0"/>
            <a:t> </a:t>
          </a:r>
          <a:endParaRPr lang="fa-IR" sz="3100" kern="1200" dirty="0"/>
        </a:p>
      </dsp:txBody>
      <dsp:txXfrm rot="10800000">
        <a:off x="1264470" y="0"/>
        <a:ext cx="8216011" cy="917410"/>
      </dsp:txXfrm>
    </dsp:sp>
    <dsp:sp modelId="{CBD1B14E-2634-46A9-A75D-9C8B2D418A2F}">
      <dsp:nvSpPr>
        <dsp:cNvPr id="0" name=""/>
        <dsp:cNvSpPr/>
      </dsp:nvSpPr>
      <dsp:spPr>
        <a:xfrm>
          <a:off x="453897" y="0"/>
          <a:ext cx="917410" cy="91741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a:ln w="12700" cap="flat" cmpd="sng" algn="ctr">
          <a:noFill/>
          <a:prstDash val="solid"/>
          <a:miter lim="800000"/>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6E21E6-F078-48AC-9371-7FB5E5CEDF80}">
      <dsp:nvSpPr>
        <dsp:cNvPr id="0" name=""/>
        <dsp:cNvSpPr/>
      </dsp:nvSpPr>
      <dsp:spPr>
        <a:xfrm>
          <a:off x="0" y="164009"/>
          <a:ext cx="10515600" cy="767520"/>
        </a:xfrm>
        <a:prstGeom prst="roundRect">
          <a:avLst/>
        </a:prstGeom>
        <a:gradFill flip="none" rotWithShape="0">
          <a:gsLst>
            <a:gs pos="0">
              <a:srgbClr val="000099">
                <a:shade val="30000"/>
                <a:satMod val="115000"/>
              </a:srgbClr>
            </a:gs>
            <a:gs pos="50000">
              <a:srgbClr val="000099">
                <a:shade val="67500"/>
                <a:satMod val="115000"/>
              </a:srgbClr>
            </a:gs>
            <a:gs pos="100000">
              <a:srgbClr val="000099">
                <a:shade val="100000"/>
                <a:satMod val="115000"/>
              </a:srgbClr>
            </a:gs>
          </a:gsLst>
          <a:lin ang="5400000" scaled="1"/>
          <a:tileRect/>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solidFill>
                <a:srgbClr val="00FF00"/>
              </a:solidFill>
            </a:rPr>
            <a:t>Benign neoplasms without complex features on ultrasound </a:t>
          </a:r>
          <a:endParaRPr lang="fa-IR" sz="3200" b="1" kern="1200" dirty="0">
            <a:solidFill>
              <a:srgbClr val="00FF00"/>
            </a:solidFill>
          </a:endParaRPr>
        </a:p>
      </dsp:txBody>
      <dsp:txXfrm>
        <a:off x="37467" y="201476"/>
        <a:ext cx="10440666" cy="69258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32228-940D-4592-AD66-07301AD19A4E}">
      <dsp:nvSpPr>
        <dsp:cNvPr id="0" name=""/>
        <dsp:cNvSpPr/>
      </dsp:nvSpPr>
      <dsp:spPr>
        <a:xfrm>
          <a:off x="1" y="0"/>
          <a:ext cx="4227612" cy="144897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8277B2D-7BEF-4BBE-903C-8B6729BF062D}">
      <dsp:nvSpPr>
        <dsp:cNvPr id="0" name=""/>
        <dsp:cNvSpPr/>
      </dsp:nvSpPr>
      <dsp:spPr>
        <a:xfrm>
          <a:off x="423528" y="0"/>
          <a:ext cx="2613285" cy="1448973"/>
        </a:xfrm>
        <a:prstGeom prst="roundRect">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b="1" kern="1200" dirty="0" smtClean="0"/>
            <a:t>Anechoic fluid filling the cyst cavity with thin walls </a:t>
          </a:r>
          <a:endParaRPr lang="fa-IR" sz="2100" b="1" kern="1200" dirty="0"/>
        </a:p>
      </dsp:txBody>
      <dsp:txXfrm>
        <a:off x="494261" y="70733"/>
        <a:ext cx="2471819" cy="130750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6E21E6-F078-48AC-9371-7FB5E5CEDF80}">
      <dsp:nvSpPr>
        <dsp:cNvPr id="0" name=""/>
        <dsp:cNvSpPr/>
      </dsp:nvSpPr>
      <dsp:spPr>
        <a:xfrm>
          <a:off x="0" y="164244"/>
          <a:ext cx="10515600" cy="719549"/>
        </a:xfrm>
        <a:prstGeom prst="roundRect">
          <a:avLst/>
        </a:prstGeom>
        <a:gradFill flip="none" rotWithShape="0">
          <a:gsLst>
            <a:gs pos="0">
              <a:srgbClr val="000099">
                <a:shade val="30000"/>
                <a:satMod val="115000"/>
              </a:srgbClr>
            </a:gs>
            <a:gs pos="50000">
              <a:srgbClr val="000099">
                <a:shade val="67500"/>
                <a:satMod val="115000"/>
              </a:srgbClr>
            </a:gs>
            <a:gs pos="100000">
              <a:srgbClr val="000099">
                <a:shade val="100000"/>
                <a:satMod val="115000"/>
              </a:srgbClr>
            </a:gs>
          </a:gsLst>
          <a:lin ang="5400000" scaled="1"/>
          <a:tileRect/>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sz="3000" b="1" kern="1200" dirty="0" smtClean="0">
              <a:solidFill>
                <a:srgbClr val="00FF00"/>
              </a:solidFill>
            </a:rPr>
            <a:t>Benign neoplasms with complex features on ultrasound include:</a:t>
          </a:r>
          <a:endParaRPr lang="fa-IR" sz="3000" b="1" kern="1200" dirty="0">
            <a:solidFill>
              <a:srgbClr val="00FF00"/>
            </a:solidFill>
          </a:endParaRPr>
        </a:p>
      </dsp:txBody>
      <dsp:txXfrm>
        <a:off x="35125" y="199369"/>
        <a:ext cx="10445350" cy="64929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084FC-7CE4-44B8-85CF-F0A40430647E}">
      <dsp:nvSpPr>
        <dsp:cNvPr id="0" name=""/>
        <dsp:cNvSpPr/>
      </dsp:nvSpPr>
      <dsp:spPr>
        <a:xfrm>
          <a:off x="71329" y="0"/>
          <a:ext cx="10444267" cy="1045028"/>
        </a:xfrm>
        <a:prstGeom prst="rightArrow">
          <a:avLst/>
        </a:prstGeom>
        <a:solidFill>
          <a:schemeClr val="accent1">
            <a:lumMod val="20000"/>
            <a:lumOff val="80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2">
          <a:scrgbClr r="0" g="0" b="0"/>
        </a:effectRef>
        <a:fontRef idx="minor"/>
      </dsp:style>
    </dsp:sp>
    <dsp:sp modelId="{8F8EFA98-AEE4-49B5-B422-9BDC86C4DC24}">
      <dsp:nvSpPr>
        <dsp:cNvPr id="0" name=""/>
        <dsp:cNvSpPr/>
      </dsp:nvSpPr>
      <dsp:spPr>
        <a:xfrm>
          <a:off x="2039069" y="2374"/>
          <a:ext cx="6437461" cy="1040279"/>
        </a:xfrm>
        <a:prstGeom prst="roundRect">
          <a:avLst/>
        </a:prstGeom>
        <a:solidFill>
          <a:srgbClr val="0A50B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bg1"/>
              </a:solidFill>
            </a:rPr>
            <a:t>Pregnancy related ovarian tumors</a:t>
          </a:r>
        </a:p>
        <a:p>
          <a:pPr lvl="0" algn="ctr" defTabSz="1244600" rtl="0">
            <a:lnSpc>
              <a:spcPct val="90000"/>
            </a:lnSpc>
            <a:spcBef>
              <a:spcPct val="0"/>
            </a:spcBef>
            <a:spcAft>
              <a:spcPct val="35000"/>
            </a:spcAft>
          </a:pPr>
          <a:r>
            <a:rPr lang="en-US" sz="2800" b="1" kern="1200" dirty="0" smtClean="0">
              <a:solidFill>
                <a:schemeClr val="bg1"/>
              </a:solidFill>
            </a:rPr>
            <a:t>(Theca lutein </a:t>
          </a:r>
          <a:r>
            <a:rPr lang="en-US" sz="2800" b="1" kern="1200" dirty="0" smtClean="0"/>
            <a:t>cysts )</a:t>
          </a:r>
          <a:endParaRPr lang="fa-IR" sz="2800" kern="1200" dirty="0"/>
        </a:p>
      </dsp:txBody>
      <dsp:txXfrm>
        <a:off x="2089851" y="53156"/>
        <a:ext cx="6335897" cy="93871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605097-2FD8-4DE2-92F1-C0F775203C58}">
      <dsp:nvSpPr>
        <dsp:cNvPr id="0" name=""/>
        <dsp:cNvSpPr/>
      </dsp:nvSpPr>
      <dsp:spPr>
        <a:xfrm>
          <a:off x="0" y="539"/>
          <a:ext cx="10515600" cy="999458"/>
        </a:xfrm>
        <a:prstGeom prst="roundRect">
          <a:avLst/>
        </a:prstGeom>
        <a:solidFill>
          <a:srgbClr val="0A50B6"/>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b="1" kern="1200" dirty="0" smtClean="0"/>
            <a:t>Pregnancy related ovarian tumors</a:t>
          </a:r>
          <a:br>
            <a:rPr lang="en-US" sz="3600" b="1" kern="1200" dirty="0" smtClean="0"/>
          </a:br>
          <a:r>
            <a:rPr lang="en-US" sz="3600" b="1" kern="1200" dirty="0" smtClean="0">
              <a:solidFill>
                <a:srgbClr val="FF0000"/>
              </a:solidFill>
            </a:rPr>
            <a:t>Luteoma:</a:t>
          </a:r>
          <a:endParaRPr lang="fa-IR" sz="3600" kern="1200" dirty="0">
            <a:solidFill>
              <a:srgbClr val="FF0000"/>
            </a:solidFill>
          </a:endParaRPr>
        </a:p>
      </dsp:txBody>
      <dsp:txXfrm>
        <a:off x="48790" y="49329"/>
        <a:ext cx="10418020" cy="90187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E06B3-F867-403D-A58B-91E5C6E81580}">
      <dsp:nvSpPr>
        <dsp:cNvPr id="0" name=""/>
        <dsp:cNvSpPr/>
      </dsp:nvSpPr>
      <dsp:spPr>
        <a:xfrm>
          <a:off x="214741" y="0"/>
          <a:ext cx="9700168" cy="1021278"/>
        </a:xfrm>
        <a:prstGeom prst="rightArrow">
          <a:avLst/>
        </a:prstGeom>
        <a:solidFill>
          <a:schemeClr val="accent5">
            <a:tint val="40000"/>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dsp:style>
    </dsp:sp>
    <dsp:sp modelId="{1D492E73-F47F-4BEF-BA4A-BAA54F8BD4D3}">
      <dsp:nvSpPr>
        <dsp:cNvPr id="0" name=""/>
        <dsp:cNvSpPr/>
      </dsp:nvSpPr>
      <dsp:spPr>
        <a:xfrm>
          <a:off x="1635353" y="0"/>
          <a:ext cx="6858944" cy="1021278"/>
        </a:xfrm>
        <a:prstGeom prst="roundRect">
          <a:avLst/>
        </a:prstGeom>
        <a:solidFill>
          <a:srgbClr val="0A50B6"/>
        </a:solidFill>
        <a:ln w="12700" cap="flat" cmpd="sng" algn="ctr">
          <a:noFill/>
          <a:prstDash val="solid"/>
          <a:miter lim="800000"/>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b="1" kern="1200" dirty="0" smtClean="0"/>
            <a:t>Pregnancy related ovarian tumors</a:t>
          </a:r>
          <a:br>
            <a:rPr lang="en-US" sz="3600" b="1" kern="1200" dirty="0" smtClean="0"/>
          </a:br>
          <a:r>
            <a:rPr lang="en-US" sz="3600" b="1" kern="1200" dirty="0" smtClean="0">
              <a:solidFill>
                <a:srgbClr val="FF0000"/>
              </a:solidFill>
            </a:rPr>
            <a:t>Luteoma:</a:t>
          </a:r>
          <a:endParaRPr lang="fa-IR" sz="3600" kern="1200" dirty="0">
            <a:solidFill>
              <a:srgbClr val="FF0000"/>
            </a:solidFill>
          </a:endParaRPr>
        </a:p>
      </dsp:txBody>
      <dsp:txXfrm>
        <a:off x="1685208" y="49855"/>
        <a:ext cx="6759234" cy="92156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F43237-6E00-4C65-A380-E026AEFB3827}">
      <dsp:nvSpPr>
        <dsp:cNvPr id="0" name=""/>
        <dsp:cNvSpPr/>
      </dsp:nvSpPr>
      <dsp:spPr>
        <a:xfrm>
          <a:off x="788669" y="0"/>
          <a:ext cx="8938260" cy="859414"/>
        </a:xfrm>
        <a:prstGeom prst="rightArrow">
          <a:avLst/>
        </a:prstGeom>
        <a:solidFill>
          <a:schemeClr val="accent1">
            <a:tint val="4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dsp:style>
    </dsp:sp>
    <dsp:sp modelId="{3C087A31-8ED2-4CDD-AD58-53308EAD57F3}">
      <dsp:nvSpPr>
        <dsp:cNvPr id="0" name=""/>
        <dsp:cNvSpPr/>
      </dsp:nvSpPr>
      <dsp:spPr>
        <a:xfrm>
          <a:off x="1748264" y="0"/>
          <a:ext cx="7019070" cy="859414"/>
        </a:xfrm>
        <a:prstGeom prst="roundRect">
          <a:avLst/>
        </a:prstGeom>
        <a:gradFill flip="none" rotWithShape="0">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en-US" sz="4400" b="1" kern="1200" dirty="0" smtClean="0">
              <a:solidFill>
                <a:srgbClr val="FFFF00"/>
              </a:solidFill>
            </a:rPr>
            <a:t>Malignant neoplasms </a:t>
          </a:r>
          <a:endParaRPr lang="fa-IR" sz="4400" b="1" kern="1200" dirty="0">
            <a:solidFill>
              <a:srgbClr val="FFFF00"/>
            </a:solidFill>
          </a:endParaRPr>
        </a:p>
      </dsp:txBody>
      <dsp:txXfrm>
        <a:off x="1790217" y="41953"/>
        <a:ext cx="6935164" cy="7755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20296-B1C2-4039-AC56-5F873ACF24A2}">
      <dsp:nvSpPr>
        <dsp:cNvPr id="0" name=""/>
        <dsp:cNvSpPr/>
      </dsp:nvSpPr>
      <dsp:spPr>
        <a:xfrm>
          <a:off x="0" y="59410"/>
          <a:ext cx="9144000" cy="1186380"/>
        </a:xfrm>
        <a:prstGeom prst="roundRect">
          <a:avLst/>
        </a:prstGeom>
        <a:gradFill flip="none" rotWithShape="0">
          <a:gsLst>
            <a:gs pos="0">
              <a:srgbClr val="000099">
                <a:shade val="30000"/>
                <a:satMod val="115000"/>
              </a:srgbClr>
            </a:gs>
            <a:gs pos="50000">
              <a:srgbClr val="000099">
                <a:shade val="67500"/>
                <a:satMod val="115000"/>
              </a:srgbClr>
            </a:gs>
            <a:gs pos="100000">
              <a:srgbClr val="000099">
                <a:shade val="100000"/>
                <a:satMod val="115000"/>
              </a:srgbClr>
            </a:gs>
          </a:gsLst>
          <a:lin ang="16200000" scaled="1"/>
          <a:tileRect/>
        </a:gra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b="1" kern="1200" dirty="0" smtClean="0"/>
            <a:t>Sayyah Melli Manizheh, MD, MSc, Fellowship of Gyn. Oncology</a:t>
          </a:r>
        </a:p>
        <a:p>
          <a:pPr lvl="0" algn="ctr" defTabSz="1155700" rtl="0">
            <a:lnSpc>
              <a:spcPct val="90000"/>
            </a:lnSpc>
            <a:spcBef>
              <a:spcPct val="0"/>
            </a:spcBef>
            <a:spcAft>
              <a:spcPct val="35000"/>
            </a:spcAft>
          </a:pPr>
          <a:r>
            <a:rPr lang="en-US" sz="2600" b="1" kern="1200" dirty="0" smtClean="0"/>
            <a:t>1399.11.02</a:t>
          </a:r>
          <a:endParaRPr lang="fa-IR" sz="2600" kern="1200" dirty="0"/>
        </a:p>
      </dsp:txBody>
      <dsp:txXfrm>
        <a:off x="57914" y="117324"/>
        <a:ext cx="9028172" cy="107055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A70C94-F39F-46D8-98F7-676E0F765309}">
      <dsp:nvSpPr>
        <dsp:cNvPr id="0" name=""/>
        <dsp:cNvSpPr/>
      </dsp:nvSpPr>
      <dsp:spPr>
        <a:xfrm>
          <a:off x="293914" y="0"/>
          <a:ext cx="3331028" cy="1199407"/>
        </a:xfrm>
        <a:prstGeom prst="rightArrow">
          <a:avLst/>
        </a:prstGeom>
        <a:solidFill>
          <a:schemeClr val="accent1">
            <a:tint val="40000"/>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dsp:style>
    </dsp:sp>
    <dsp:sp modelId="{EEBAA3F2-23A6-4C02-A75E-2788ABCCE3DE}">
      <dsp:nvSpPr>
        <dsp:cNvPr id="0" name=""/>
        <dsp:cNvSpPr/>
      </dsp:nvSpPr>
      <dsp:spPr>
        <a:xfrm>
          <a:off x="659563" y="0"/>
          <a:ext cx="2204357" cy="1199407"/>
        </a:xfrm>
        <a:prstGeom prst="roundRect">
          <a:avLst/>
        </a:prstGeom>
        <a:solidFill>
          <a:srgbClr val="0000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t>Williams: germ cell-sex cord- LMP—epithelial tumors</a:t>
          </a:r>
          <a:endParaRPr lang="fa-IR" sz="1800" kern="1200" dirty="0"/>
        </a:p>
      </dsp:txBody>
      <dsp:txXfrm>
        <a:off x="718113" y="58550"/>
        <a:ext cx="2087257" cy="108230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8994F-C4FD-4102-A717-6BF13B0072EE}">
      <dsp:nvSpPr>
        <dsp:cNvPr id="0" name=""/>
        <dsp:cNvSpPr/>
      </dsp:nvSpPr>
      <dsp:spPr>
        <a:xfrm>
          <a:off x="0" y="-225397"/>
          <a:ext cx="53858" cy="955450"/>
        </a:xfrm>
        <a:prstGeom prst="pie">
          <a:avLst>
            <a:gd name="adj1" fmla="val 5400000"/>
            <a:gd name="adj2" fmla="val 16200000"/>
          </a:avLst>
        </a:prstGeom>
        <a:solidFill>
          <a:schemeClr val="accent1">
            <a:hueOff val="0"/>
            <a:satOff val="0"/>
            <a:lumOff val="0"/>
            <a:alphaOff val="0"/>
          </a:schemeClr>
        </a:solidFill>
        <a:ln w="1905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3">
          <a:scrgbClr r="0" g="0" b="0"/>
        </a:lnRef>
        <a:fillRef idx="1">
          <a:scrgbClr r="0" g="0" b="0"/>
        </a:fillRef>
        <a:effectRef idx="1">
          <a:scrgbClr r="0" g="0" b="0"/>
        </a:effectRef>
        <a:fontRef idx="minor">
          <a:schemeClr val="lt1"/>
        </a:fontRef>
      </dsp:style>
    </dsp:sp>
    <dsp:sp modelId="{873F0D4A-22F2-4EEB-8355-6D383FCDA358}">
      <dsp:nvSpPr>
        <dsp:cNvPr id="0" name=""/>
        <dsp:cNvSpPr/>
      </dsp:nvSpPr>
      <dsp:spPr>
        <a:xfrm>
          <a:off x="346228" y="0"/>
          <a:ext cx="10037875" cy="955450"/>
        </a:xfrm>
        <a:prstGeom prst="rect">
          <a:avLst/>
        </a:prstGeom>
        <a:solidFill>
          <a:srgbClr val="000099">
            <a:alpha val="90000"/>
          </a:srgb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en-US" sz="4400" b="1" kern="1200" dirty="0" smtClean="0">
              <a:solidFill>
                <a:srgbClr val="00FF00"/>
              </a:solidFill>
            </a:rPr>
            <a:t>Germ cell tumors</a:t>
          </a:r>
          <a:endParaRPr lang="fa-IR" sz="4400" kern="1200" dirty="0">
            <a:solidFill>
              <a:srgbClr val="00FF00"/>
            </a:solidFill>
          </a:endParaRPr>
        </a:p>
      </dsp:txBody>
      <dsp:txXfrm>
        <a:off x="346228" y="0"/>
        <a:ext cx="10037875" cy="95545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AB114-5729-4079-9842-131806AB4E4F}">
      <dsp:nvSpPr>
        <dsp:cNvPr id="0" name=""/>
        <dsp:cNvSpPr/>
      </dsp:nvSpPr>
      <dsp:spPr>
        <a:xfrm>
          <a:off x="0" y="0"/>
          <a:ext cx="10515600" cy="959400"/>
        </a:xfrm>
        <a:prstGeom prst="roundRect">
          <a:avLst/>
        </a:prstGeom>
        <a:gradFill flip="none" rotWithShape="0">
          <a:gsLst>
            <a:gs pos="0">
              <a:srgbClr val="000099">
                <a:shade val="30000"/>
                <a:satMod val="115000"/>
              </a:srgbClr>
            </a:gs>
            <a:gs pos="50000">
              <a:srgbClr val="000099">
                <a:shade val="67500"/>
                <a:satMod val="115000"/>
              </a:srgbClr>
            </a:gs>
            <a:gs pos="100000">
              <a:srgbClr val="000099">
                <a:shade val="100000"/>
                <a:satMod val="115000"/>
              </a:srgbClr>
            </a:gs>
          </a:gsLst>
          <a:lin ang="5400000" scaled="1"/>
          <a:tileRect/>
        </a:gra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b="1" kern="1200" dirty="0" smtClean="0">
              <a:solidFill>
                <a:srgbClr val="FFFF00"/>
              </a:solidFill>
            </a:rPr>
            <a:t>Sex cord-stromal tumors</a:t>
          </a:r>
          <a:endParaRPr lang="fa-IR" sz="4000" kern="1200" dirty="0">
            <a:solidFill>
              <a:srgbClr val="FFFF00"/>
            </a:solidFill>
          </a:endParaRPr>
        </a:p>
      </dsp:txBody>
      <dsp:txXfrm>
        <a:off x="46834" y="46834"/>
        <a:ext cx="10421932" cy="86573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F744A-2B5E-497E-A234-37264547BDF5}">
      <dsp:nvSpPr>
        <dsp:cNvPr id="0" name=""/>
        <dsp:cNvSpPr/>
      </dsp:nvSpPr>
      <dsp:spPr>
        <a:xfrm>
          <a:off x="0" y="9267"/>
          <a:ext cx="10515600" cy="983384"/>
        </a:xfrm>
        <a:prstGeom prst="roundRect">
          <a:avLst/>
        </a:prstGeom>
        <a:solidFill>
          <a:srgbClr val="000099"/>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rtl="0">
            <a:lnSpc>
              <a:spcPct val="90000"/>
            </a:lnSpc>
            <a:spcBef>
              <a:spcPct val="0"/>
            </a:spcBef>
            <a:spcAft>
              <a:spcPct val="35000"/>
            </a:spcAft>
          </a:pPr>
          <a:r>
            <a:rPr lang="en-US" sz="4100" b="1" kern="1200" dirty="0" smtClean="0">
              <a:solidFill>
                <a:srgbClr val="00FF00"/>
              </a:solidFill>
            </a:rPr>
            <a:t>Diagnosis</a:t>
          </a:r>
          <a:r>
            <a:rPr lang="en-US" sz="4100" kern="1200" dirty="0" smtClean="0">
              <a:solidFill>
                <a:srgbClr val="00FF00"/>
              </a:solidFill>
            </a:rPr>
            <a:t> </a:t>
          </a:r>
          <a:endParaRPr lang="fa-IR" sz="4100" kern="1200" dirty="0">
            <a:solidFill>
              <a:srgbClr val="00FF00"/>
            </a:solidFill>
          </a:endParaRPr>
        </a:p>
      </dsp:txBody>
      <dsp:txXfrm>
        <a:off x="48005" y="57272"/>
        <a:ext cx="10419590" cy="88737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A48CAC-DFB4-4113-9DA5-A338C05EDE31}">
      <dsp:nvSpPr>
        <dsp:cNvPr id="0" name=""/>
        <dsp:cNvSpPr/>
      </dsp:nvSpPr>
      <dsp:spPr>
        <a:xfrm>
          <a:off x="0" y="125068"/>
          <a:ext cx="10515600" cy="4226269"/>
        </a:xfrm>
        <a:prstGeom prst="roundRect">
          <a:avLst/>
        </a:prstGeom>
        <a:solidFill>
          <a:schemeClr val="lt1">
            <a:hueOff val="0"/>
            <a:satOff val="0"/>
            <a:lumOff val="0"/>
            <a:alphaOff val="0"/>
          </a:schemeClr>
        </a:solidFill>
        <a:ln w="12700" cap="flat" cmpd="sng" algn="ctr">
          <a:solidFill>
            <a:srgbClr val="00FF00"/>
          </a:solid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lvl="0" algn="ctr" defTabSz="2667000" rtl="0">
            <a:lnSpc>
              <a:spcPct val="90000"/>
            </a:lnSpc>
            <a:spcBef>
              <a:spcPct val="0"/>
            </a:spcBef>
            <a:spcAft>
              <a:spcPct val="35000"/>
            </a:spcAft>
          </a:pPr>
          <a:r>
            <a:rPr lang="en-US" sz="6000" b="1" kern="1200" dirty="0" smtClean="0">
              <a:solidFill>
                <a:srgbClr val="0070C0"/>
              </a:solidFill>
            </a:rPr>
            <a:t>Definitive diagnosis;</a:t>
          </a:r>
        </a:p>
        <a:p>
          <a:pPr lvl="0" algn="ctr" defTabSz="2667000" rtl="0">
            <a:lnSpc>
              <a:spcPct val="90000"/>
            </a:lnSpc>
            <a:spcBef>
              <a:spcPct val="0"/>
            </a:spcBef>
            <a:spcAft>
              <a:spcPct val="35000"/>
            </a:spcAft>
          </a:pPr>
          <a:r>
            <a:rPr lang="en-US" sz="6000" b="0" kern="1200" dirty="0" smtClean="0">
              <a:solidFill>
                <a:srgbClr val="0070C0"/>
              </a:solidFill>
            </a:rPr>
            <a:t>Resection &amp; Path. Examination by a skilled pathologist </a:t>
          </a:r>
          <a:endParaRPr lang="fa-IR" sz="6000" b="0" kern="1200" dirty="0">
            <a:solidFill>
              <a:srgbClr val="0070C0"/>
            </a:solidFill>
          </a:endParaRPr>
        </a:p>
      </dsp:txBody>
      <dsp:txXfrm>
        <a:off x="206309" y="331377"/>
        <a:ext cx="10102982" cy="381365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F744A-2B5E-497E-A234-37264547BDF5}">
      <dsp:nvSpPr>
        <dsp:cNvPr id="0" name=""/>
        <dsp:cNvSpPr/>
      </dsp:nvSpPr>
      <dsp:spPr>
        <a:xfrm>
          <a:off x="0" y="1569"/>
          <a:ext cx="10515600" cy="1031354"/>
        </a:xfrm>
        <a:prstGeom prst="roundRect">
          <a:avLst/>
        </a:prstGeom>
        <a:solidFill>
          <a:srgbClr val="000099"/>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rtl="0">
            <a:lnSpc>
              <a:spcPct val="90000"/>
            </a:lnSpc>
            <a:spcBef>
              <a:spcPct val="0"/>
            </a:spcBef>
            <a:spcAft>
              <a:spcPct val="35000"/>
            </a:spcAft>
          </a:pPr>
          <a:r>
            <a:rPr lang="en-US" sz="4300" b="1" kern="1200" dirty="0" smtClean="0">
              <a:solidFill>
                <a:srgbClr val="00FF00"/>
              </a:solidFill>
            </a:rPr>
            <a:t>Diagnosis</a:t>
          </a:r>
          <a:r>
            <a:rPr lang="en-US" sz="4300" kern="1200" dirty="0" smtClean="0">
              <a:solidFill>
                <a:srgbClr val="00FF00"/>
              </a:solidFill>
            </a:rPr>
            <a:t> </a:t>
          </a:r>
          <a:endParaRPr lang="fa-IR" sz="4300" kern="1200" dirty="0">
            <a:solidFill>
              <a:srgbClr val="00FF00"/>
            </a:solidFill>
          </a:endParaRPr>
        </a:p>
      </dsp:txBody>
      <dsp:txXfrm>
        <a:off x="50347" y="51916"/>
        <a:ext cx="10414906" cy="93066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F9670-EE62-4F9B-A7EF-FC2527A52BBB}">
      <dsp:nvSpPr>
        <dsp:cNvPr id="0" name=""/>
        <dsp:cNvSpPr/>
      </dsp:nvSpPr>
      <dsp:spPr>
        <a:xfrm>
          <a:off x="1" y="0"/>
          <a:ext cx="4928256" cy="969143"/>
        </a:xfrm>
        <a:prstGeom prst="rightArrow">
          <a:avLst/>
        </a:prstGeom>
        <a:solidFill>
          <a:schemeClr val="accent1">
            <a:tint val="40000"/>
            <a:hueOff val="0"/>
            <a:satOff val="0"/>
            <a:lumOff val="0"/>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dsp:style>
    </dsp:sp>
    <dsp:sp modelId="{0512AF1A-CBD4-45FD-A9A3-F2AD27ECCE87}">
      <dsp:nvSpPr>
        <dsp:cNvPr id="0" name=""/>
        <dsp:cNvSpPr/>
      </dsp:nvSpPr>
      <dsp:spPr>
        <a:xfrm>
          <a:off x="592931" y="0"/>
          <a:ext cx="3742396" cy="969143"/>
        </a:xfrm>
        <a:prstGeom prst="roundRect">
          <a:avLst/>
        </a:prstGeom>
        <a:solidFill>
          <a:srgbClr val="0070C0"/>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t>&lt;</a:t>
          </a:r>
          <a:r>
            <a:rPr lang="en-US" sz="2400" b="1" kern="1200" dirty="0" smtClean="0"/>
            <a:t>5 percent of cases and can lead to preterm delivery </a:t>
          </a:r>
          <a:endParaRPr lang="fa-IR" sz="2400" kern="1200" dirty="0"/>
        </a:p>
      </dsp:txBody>
      <dsp:txXfrm>
        <a:off x="640241" y="47310"/>
        <a:ext cx="3647776" cy="874523"/>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A7B93-67AA-4F8B-8650-BD3C5DA6DC2D}">
      <dsp:nvSpPr>
        <dsp:cNvPr id="0" name=""/>
        <dsp:cNvSpPr/>
      </dsp:nvSpPr>
      <dsp:spPr>
        <a:xfrm>
          <a:off x="0" y="8083"/>
          <a:ext cx="9053945" cy="524160"/>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t>For any ovarian mass, if the diagnosis is uncertain, further evaluation is required.</a:t>
          </a:r>
          <a:endParaRPr lang="fa-IR" sz="1800" kern="1200" dirty="0"/>
        </a:p>
      </dsp:txBody>
      <dsp:txXfrm>
        <a:off x="25587" y="33670"/>
        <a:ext cx="9002771" cy="47298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780EB7-6566-4325-901F-8010583F7FB4}">
      <dsp:nvSpPr>
        <dsp:cNvPr id="0" name=""/>
        <dsp:cNvSpPr/>
      </dsp:nvSpPr>
      <dsp:spPr>
        <a:xfrm>
          <a:off x="0" y="0"/>
          <a:ext cx="10515600" cy="1156298"/>
        </a:xfrm>
        <a:prstGeom prst="roundRect">
          <a:avLst>
            <a:gd name="adj" fmla="val 10000"/>
          </a:avLst>
        </a:prstGeom>
        <a:solidFill>
          <a:schemeClr val="accent5">
            <a:lumMod val="20000"/>
            <a:lumOff val="80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341376" tIns="341376" rIns="341376" bIns="341376" numCol="1" spcCol="1270" anchor="ctr" anchorCtr="0">
          <a:noAutofit/>
        </a:bodyPr>
        <a:lstStyle/>
        <a:p>
          <a:pPr lvl="0" algn="ctr" defTabSz="2133600" rtl="0">
            <a:lnSpc>
              <a:spcPct val="90000"/>
            </a:lnSpc>
            <a:spcBef>
              <a:spcPct val="0"/>
            </a:spcBef>
            <a:spcAft>
              <a:spcPct val="35000"/>
            </a:spcAft>
          </a:pPr>
          <a:r>
            <a:rPr lang="en-US" sz="4800" b="1" kern="1200" dirty="0" smtClean="0">
              <a:solidFill>
                <a:srgbClr val="0070C0"/>
              </a:solidFill>
            </a:rPr>
            <a:t>Timing</a:t>
          </a:r>
          <a:endParaRPr lang="fa-IR" sz="4800" kern="1200" dirty="0">
            <a:solidFill>
              <a:srgbClr val="0070C0"/>
            </a:solidFill>
          </a:endParaRPr>
        </a:p>
      </dsp:txBody>
      <dsp:txXfrm>
        <a:off x="0" y="462519"/>
        <a:ext cx="10515600" cy="462519"/>
      </dsp:txXfrm>
    </dsp:sp>
    <dsp:sp modelId="{0DBFB3DE-EDE0-4CE7-93EE-C0824903A67F}">
      <dsp:nvSpPr>
        <dsp:cNvPr id="0" name=""/>
        <dsp:cNvSpPr/>
      </dsp:nvSpPr>
      <dsp:spPr>
        <a:xfrm>
          <a:off x="5065276" y="69377"/>
          <a:ext cx="385047" cy="38504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8000" b="-28000"/>
          </a:stretch>
        </a:blipFill>
        <a:ln>
          <a:noFill/>
        </a:ln>
        <a:effectLst/>
      </dsp:spPr>
      <dsp:style>
        <a:lnRef idx="0">
          <a:scrgbClr r="0" g="0" b="0"/>
        </a:lnRef>
        <a:fillRef idx="1">
          <a:scrgbClr r="0" g="0" b="0"/>
        </a:fillRef>
        <a:effectRef idx="2">
          <a:scrgbClr r="0" g="0" b="0"/>
        </a:effectRef>
        <a:fontRef idx="minor"/>
      </dsp:style>
    </dsp:sp>
    <dsp:sp modelId="{41896CB7-36D7-4C3E-8664-35DBE6D90632}">
      <dsp:nvSpPr>
        <dsp:cNvPr id="0" name=""/>
        <dsp:cNvSpPr/>
      </dsp:nvSpPr>
      <dsp:spPr>
        <a:xfrm>
          <a:off x="420623" y="925038"/>
          <a:ext cx="9674352" cy="173444"/>
        </a:xfrm>
        <a:prstGeom prst="leftRightArrow">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0F915C-C002-4C96-87E4-875E2E882613}">
      <dsp:nvSpPr>
        <dsp:cNvPr id="0" name=""/>
        <dsp:cNvSpPr/>
      </dsp:nvSpPr>
      <dsp:spPr>
        <a:xfrm>
          <a:off x="0" y="2859"/>
          <a:ext cx="10515600" cy="4942518"/>
        </a:xfrm>
        <a:prstGeom prst="roundRect">
          <a:avLst/>
        </a:prstGeom>
        <a:gradFill flip="none" rotWithShape="0">
          <a:gsLst>
            <a:gs pos="0">
              <a:srgbClr val="000099">
                <a:shade val="30000"/>
                <a:satMod val="115000"/>
              </a:srgbClr>
            </a:gs>
            <a:gs pos="50000">
              <a:srgbClr val="000099">
                <a:shade val="67500"/>
                <a:satMod val="115000"/>
              </a:srgbClr>
            </a:gs>
            <a:gs pos="100000">
              <a:srgbClr val="000099">
                <a:shade val="100000"/>
                <a:satMod val="115000"/>
              </a:srgbClr>
            </a:gs>
          </a:gsLst>
          <a:lin ang="54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endParaRPr lang="en-US" sz="2400" kern="1200" dirty="0" smtClean="0">
            <a:solidFill>
              <a:schemeClr val="accent1">
                <a:lumMod val="75000"/>
              </a:schemeClr>
            </a:solidFill>
          </a:endParaRPr>
        </a:p>
        <a:p>
          <a:pPr lvl="0" algn="l" defTabSz="1066800" rtl="0">
            <a:lnSpc>
              <a:spcPct val="150000"/>
            </a:lnSpc>
            <a:spcBef>
              <a:spcPct val="0"/>
            </a:spcBef>
            <a:spcAft>
              <a:spcPct val="35000"/>
            </a:spcAft>
          </a:pPr>
          <a:r>
            <a:rPr lang="en-US" sz="3200" b="1" kern="1200" dirty="0" smtClean="0">
              <a:solidFill>
                <a:srgbClr val="FFFF00"/>
              </a:solidFill>
            </a:rPr>
            <a:t>The decision to continue or terminate a pregnancy should be individualized and made by a fully informed woman in collaboration with her clinician.</a:t>
          </a:r>
        </a:p>
        <a:p>
          <a:pPr lvl="0" algn="l" defTabSz="1066800" rtl="0">
            <a:lnSpc>
              <a:spcPct val="150000"/>
            </a:lnSpc>
            <a:spcBef>
              <a:spcPct val="0"/>
            </a:spcBef>
            <a:spcAft>
              <a:spcPct val="35000"/>
            </a:spcAft>
          </a:pPr>
          <a:endParaRPr lang="en-US" sz="3200" kern="1200" dirty="0" smtClean="0">
            <a:solidFill>
              <a:schemeClr val="accent1">
                <a:lumMod val="75000"/>
              </a:schemeClr>
            </a:solidFill>
          </a:endParaRPr>
        </a:p>
        <a:p>
          <a:pPr lvl="0" algn="l" defTabSz="1066800" rtl="0">
            <a:lnSpc>
              <a:spcPct val="90000"/>
            </a:lnSpc>
            <a:spcBef>
              <a:spcPct val="0"/>
            </a:spcBef>
            <a:spcAft>
              <a:spcPct val="35000"/>
            </a:spcAft>
          </a:pPr>
          <a:r>
            <a:rPr lang="en-US" sz="3200" kern="1200" dirty="0" smtClean="0">
              <a:solidFill>
                <a:schemeClr val="accent1">
                  <a:lumMod val="75000"/>
                </a:schemeClr>
              </a:solidFill>
            </a:rPr>
            <a:t> </a:t>
          </a:r>
          <a:r>
            <a:rPr lang="en-US" sz="3200" b="1" kern="1200" dirty="0" smtClean="0">
              <a:solidFill>
                <a:srgbClr val="00FF00"/>
              </a:solidFill>
            </a:rPr>
            <a:t>Early termination of pregnancy does not improve the outcome of ovarian cancer.</a:t>
          </a:r>
        </a:p>
        <a:p>
          <a:pPr lvl="0" algn="l" defTabSz="1066800" rtl="0">
            <a:lnSpc>
              <a:spcPct val="90000"/>
            </a:lnSpc>
            <a:spcBef>
              <a:spcPct val="0"/>
            </a:spcBef>
            <a:spcAft>
              <a:spcPct val="35000"/>
            </a:spcAft>
          </a:pPr>
          <a:r>
            <a:rPr lang="en-US" sz="2200" b="1" kern="1200" dirty="0" smtClean="0">
              <a:solidFill>
                <a:schemeClr val="bg1"/>
              </a:solidFill>
            </a:rPr>
            <a:t/>
          </a:r>
          <a:br>
            <a:rPr lang="en-US" sz="2200" b="1" kern="1200" dirty="0" smtClean="0">
              <a:solidFill>
                <a:schemeClr val="bg1"/>
              </a:solidFill>
            </a:rPr>
          </a:br>
          <a:r>
            <a:rPr lang="en-US" sz="2200" kern="1200" dirty="0" smtClean="0">
              <a:solidFill>
                <a:schemeClr val="bg1"/>
              </a:solidFill>
            </a:rPr>
            <a:t/>
          </a:r>
          <a:br>
            <a:rPr lang="en-US" sz="2200" kern="1200" dirty="0" smtClean="0">
              <a:solidFill>
                <a:schemeClr val="bg1"/>
              </a:solidFill>
            </a:rPr>
          </a:br>
          <a:endParaRPr lang="fa-IR" sz="2200" kern="1200" dirty="0">
            <a:solidFill>
              <a:schemeClr val="bg1"/>
            </a:solidFill>
          </a:endParaRPr>
        </a:p>
      </dsp:txBody>
      <dsp:txXfrm>
        <a:off x="241274" y="244133"/>
        <a:ext cx="10033052" cy="44599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F118A2-A34D-44B6-B3A3-6AB15B8DE162}">
      <dsp:nvSpPr>
        <dsp:cNvPr id="0" name=""/>
        <dsp:cNvSpPr/>
      </dsp:nvSpPr>
      <dsp:spPr>
        <a:xfrm>
          <a:off x="0" y="21007"/>
          <a:ext cx="10618694" cy="2251080"/>
        </a:xfrm>
        <a:prstGeom prst="roundRect">
          <a:avLst/>
        </a:prstGeom>
        <a:gradFill flip="none" rotWithShape="0">
          <a:gsLst>
            <a:gs pos="0">
              <a:srgbClr val="000099">
                <a:shade val="30000"/>
                <a:satMod val="115000"/>
              </a:srgbClr>
            </a:gs>
            <a:gs pos="50000">
              <a:srgbClr val="000099">
                <a:shade val="67500"/>
                <a:satMod val="115000"/>
              </a:srgbClr>
            </a:gs>
            <a:gs pos="100000">
              <a:srgbClr val="000099">
                <a:shade val="100000"/>
                <a:satMod val="115000"/>
              </a:srgbClr>
            </a:gs>
          </a:gsLst>
          <a:lin ang="54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rtl="0">
            <a:lnSpc>
              <a:spcPct val="150000"/>
            </a:lnSpc>
            <a:spcBef>
              <a:spcPct val="0"/>
            </a:spcBef>
            <a:spcAft>
              <a:spcPct val="35000"/>
            </a:spcAft>
          </a:pPr>
          <a:r>
            <a:rPr lang="en-US" sz="3700" b="1" kern="1200" dirty="0" smtClean="0">
              <a:solidFill>
                <a:srgbClr val="FFFF00"/>
              </a:solidFill>
            </a:rPr>
            <a:t>The incidence varies from 0.05 to 2.4% (1×100-1×2000)</a:t>
          </a:r>
          <a:endParaRPr lang="fa-IR" sz="3700" kern="1200" dirty="0">
            <a:solidFill>
              <a:srgbClr val="FFFF00"/>
            </a:solidFill>
          </a:endParaRPr>
        </a:p>
      </dsp:txBody>
      <dsp:txXfrm>
        <a:off x="109889" y="130896"/>
        <a:ext cx="10398916" cy="2031302"/>
      </dsp:txXfrm>
    </dsp:sp>
    <dsp:sp modelId="{0DF0DA64-F7AA-42B9-943F-F0B151D12E7B}">
      <dsp:nvSpPr>
        <dsp:cNvPr id="0" name=""/>
        <dsp:cNvSpPr/>
      </dsp:nvSpPr>
      <dsp:spPr>
        <a:xfrm>
          <a:off x="0" y="2378647"/>
          <a:ext cx="10618694" cy="2251080"/>
        </a:xfrm>
        <a:prstGeom prst="roundRect">
          <a:avLst/>
        </a:prstGeom>
        <a:gradFill flip="none" rotWithShape="0">
          <a:gsLst>
            <a:gs pos="0">
              <a:srgbClr val="000099">
                <a:shade val="30000"/>
                <a:satMod val="115000"/>
              </a:srgbClr>
            </a:gs>
            <a:gs pos="50000">
              <a:srgbClr val="000099">
                <a:shade val="67500"/>
                <a:satMod val="115000"/>
              </a:srgbClr>
            </a:gs>
            <a:gs pos="100000">
              <a:srgbClr val="000099">
                <a:shade val="100000"/>
                <a:satMod val="115000"/>
              </a:srgb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rtl="0">
            <a:lnSpc>
              <a:spcPct val="90000"/>
            </a:lnSpc>
            <a:spcBef>
              <a:spcPct val="0"/>
            </a:spcBef>
            <a:spcAft>
              <a:spcPct val="35000"/>
            </a:spcAft>
          </a:pPr>
          <a:r>
            <a:rPr lang="en-US" sz="3700" b="1" kern="1200" dirty="0" smtClean="0">
              <a:solidFill>
                <a:srgbClr val="00FF00"/>
              </a:solidFill>
            </a:rPr>
            <a:t>Approximately 1 to 6 % are malignant (4-13%) (1 in 20,000 to 1 in 50,000 births).</a:t>
          </a:r>
          <a:endParaRPr lang="fa-IR" sz="3700" b="1" kern="1200" dirty="0">
            <a:solidFill>
              <a:srgbClr val="00FF00"/>
            </a:solidFill>
          </a:endParaRPr>
        </a:p>
      </dsp:txBody>
      <dsp:txXfrm>
        <a:off x="109889" y="2488536"/>
        <a:ext cx="10398916" cy="203130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078487-0A4C-4E18-8825-24C2A6D692E2}">
      <dsp:nvSpPr>
        <dsp:cNvPr id="0" name=""/>
        <dsp:cNvSpPr/>
      </dsp:nvSpPr>
      <dsp:spPr>
        <a:xfrm>
          <a:off x="0" y="2191"/>
          <a:ext cx="11131139" cy="2864500"/>
        </a:xfrm>
        <a:prstGeom prst="roundRect">
          <a:avLst/>
        </a:prstGeom>
        <a:gradFill flip="none" rotWithShape="0">
          <a:gsLst>
            <a:gs pos="0">
              <a:srgbClr val="000099">
                <a:shade val="30000"/>
                <a:satMod val="115000"/>
              </a:srgbClr>
            </a:gs>
            <a:gs pos="50000">
              <a:srgbClr val="000099">
                <a:shade val="67500"/>
                <a:satMod val="115000"/>
              </a:srgbClr>
            </a:gs>
            <a:gs pos="100000">
              <a:srgbClr val="000099">
                <a:shade val="100000"/>
                <a:satMod val="115000"/>
              </a:srgbClr>
            </a:gs>
          </a:gsLst>
          <a:lin ang="5400000" scaled="1"/>
          <a:tileRect/>
        </a:gra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150000"/>
            </a:lnSpc>
            <a:spcBef>
              <a:spcPct val="0"/>
            </a:spcBef>
            <a:spcAft>
              <a:spcPct val="35000"/>
            </a:spcAft>
          </a:pPr>
          <a:r>
            <a:rPr lang="en-US" sz="2800" b="1" kern="1200" dirty="0" smtClean="0">
              <a:solidFill>
                <a:srgbClr val="00FF00"/>
              </a:solidFill>
            </a:rPr>
            <a:t>In addition to the usual reasons for pregnancy termination, some factors that should be considered in women with ovarian cancer  </a:t>
          </a:r>
          <a:r>
            <a:rPr lang="en-US" sz="2800" b="1" kern="1200" dirty="0" smtClean="0">
              <a:solidFill>
                <a:srgbClr val="00FF00"/>
              </a:solidFill>
            </a:rPr>
            <a:t>when the pregnancy not </a:t>
          </a:r>
          <a:r>
            <a:rPr lang="en-US" sz="2800" b="1" kern="1200" dirty="0" smtClean="0">
              <a:solidFill>
                <a:srgbClr val="00FF00"/>
              </a:solidFill>
            </a:rPr>
            <a:t>terminated,  </a:t>
          </a:r>
          <a:r>
            <a:rPr lang="en-US" sz="2800" b="1" kern="1200" dirty="0" smtClean="0">
              <a:solidFill>
                <a:srgbClr val="00FF00"/>
              </a:solidFill>
            </a:rPr>
            <a:t>include</a:t>
          </a:r>
          <a:r>
            <a:rPr lang="en-US" sz="500" b="1" kern="1200" dirty="0" smtClean="0">
              <a:solidFill>
                <a:srgbClr val="00FF00"/>
              </a:solidFill>
            </a:rPr>
            <a:t>: </a:t>
          </a:r>
          <a:endParaRPr lang="fa-IR" sz="500" kern="1200" dirty="0">
            <a:solidFill>
              <a:srgbClr val="00FF00"/>
            </a:solidFill>
          </a:endParaRPr>
        </a:p>
      </dsp:txBody>
      <dsp:txXfrm>
        <a:off x="139833" y="142024"/>
        <a:ext cx="10851473" cy="2584834"/>
      </dsp:txXfrm>
    </dsp:sp>
    <dsp:sp modelId="{586ABB5C-6E98-4B2A-B67C-CE8413F624E5}">
      <dsp:nvSpPr>
        <dsp:cNvPr id="0" name=""/>
        <dsp:cNvSpPr/>
      </dsp:nvSpPr>
      <dsp:spPr>
        <a:xfrm>
          <a:off x="0" y="2880965"/>
          <a:ext cx="11131139" cy="2864500"/>
        </a:xfrm>
        <a:prstGeom prst="roundRect">
          <a:avLst/>
        </a:prstGeom>
        <a:gradFill flip="none" rotWithShape="0">
          <a:gsLst>
            <a:gs pos="0">
              <a:srgbClr val="000099">
                <a:shade val="30000"/>
                <a:satMod val="115000"/>
              </a:srgbClr>
            </a:gs>
            <a:gs pos="50000">
              <a:srgbClr val="000099">
                <a:shade val="67500"/>
                <a:satMod val="115000"/>
              </a:srgbClr>
            </a:gs>
            <a:gs pos="100000">
              <a:srgbClr val="000099">
                <a:shade val="100000"/>
                <a:satMod val="115000"/>
              </a:srgb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150000"/>
            </a:lnSpc>
            <a:spcBef>
              <a:spcPct val="0"/>
            </a:spcBef>
            <a:spcAft>
              <a:spcPct val="35000"/>
            </a:spcAft>
          </a:pPr>
          <a:r>
            <a:rPr lang="en-US" sz="2800" kern="1200" dirty="0" smtClean="0">
              <a:solidFill>
                <a:srgbClr val="FFFF00"/>
              </a:solidFill>
            </a:rPr>
            <a:t>●</a:t>
          </a:r>
          <a:r>
            <a:rPr lang="en-US" sz="2800" b="1" kern="1200" dirty="0" smtClean="0">
              <a:solidFill>
                <a:srgbClr val="FFFF00"/>
              </a:solidFill>
            </a:rPr>
            <a:t>Whether she is willing to assume a possible risk of fetal toxicity or complications from ovarian cancer treatment during pregnancy.</a:t>
          </a:r>
          <a:br>
            <a:rPr lang="en-US" sz="2800" b="1" kern="1200" dirty="0" smtClean="0">
              <a:solidFill>
                <a:srgbClr val="FFFF00"/>
              </a:solidFill>
            </a:rPr>
          </a:br>
          <a:r>
            <a:rPr lang="en-US" sz="2800" b="1" kern="1200" dirty="0" smtClean="0">
              <a:solidFill>
                <a:srgbClr val="FFFF00"/>
              </a:solidFill>
            </a:rPr>
            <a:t>● Her prognosis and ability to care for her offspring.</a:t>
          </a:r>
          <a:br>
            <a:rPr lang="en-US" sz="2800" b="1" kern="1200" dirty="0" smtClean="0">
              <a:solidFill>
                <a:srgbClr val="FFFF00"/>
              </a:solidFill>
            </a:rPr>
          </a:br>
          <a:r>
            <a:rPr lang="en-US" sz="2800" b="1" kern="1200" dirty="0" smtClean="0">
              <a:solidFill>
                <a:srgbClr val="FFFF00"/>
              </a:solidFill>
            </a:rPr>
            <a:t>● The effect on future fertility. </a:t>
          </a:r>
          <a:endParaRPr lang="fa-IR" sz="2800" kern="1200" dirty="0">
            <a:solidFill>
              <a:srgbClr val="FFFF00"/>
            </a:solidFill>
          </a:endParaRPr>
        </a:p>
      </dsp:txBody>
      <dsp:txXfrm>
        <a:off x="139833" y="3020798"/>
        <a:ext cx="10851473" cy="2584834"/>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22DBB-C3AA-494F-B16B-93319EAB29D9}">
      <dsp:nvSpPr>
        <dsp:cNvPr id="0" name=""/>
        <dsp:cNvSpPr/>
      </dsp:nvSpPr>
      <dsp:spPr>
        <a:xfrm>
          <a:off x="0" y="0"/>
          <a:ext cx="10249395" cy="1021010"/>
        </a:xfrm>
        <a:prstGeom prst="rect">
          <a:avLst/>
        </a:prstGeom>
        <a:solidFill>
          <a:srgbClr val="000099"/>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ctr" defTabSz="1778000" rtl="0">
            <a:lnSpc>
              <a:spcPct val="90000"/>
            </a:lnSpc>
            <a:spcBef>
              <a:spcPct val="0"/>
            </a:spcBef>
            <a:spcAft>
              <a:spcPct val="35000"/>
            </a:spcAft>
          </a:pPr>
          <a:r>
            <a:rPr lang="en-US" sz="4000" b="1" kern="1200" dirty="0" smtClean="0">
              <a:solidFill>
                <a:srgbClr val="FFFF00"/>
              </a:solidFill>
            </a:rPr>
            <a:t>Aggressive or large volume disease</a:t>
          </a:r>
          <a:endParaRPr lang="fa-IR" sz="4000" kern="1200" dirty="0">
            <a:solidFill>
              <a:srgbClr val="FFFF00"/>
            </a:solidFill>
          </a:endParaRPr>
        </a:p>
      </dsp:txBody>
      <dsp:txXfrm>
        <a:off x="0" y="0"/>
        <a:ext cx="10249395" cy="1021010"/>
      </dsp:txXfrm>
    </dsp:sp>
    <dsp:sp modelId="{874D2546-324D-4E96-AC95-0DACD8B68D62}">
      <dsp:nvSpPr>
        <dsp:cNvPr id="0" name=""/>
        <dsp:cNvSpPr/>
      </dsp:nvSpPr>
      <dsp:spPr>
        <a:xfrm>
          <a:off x="0" y="988260"/>
          <a:ext cx="10249395" cy="2196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FC2FE-0E6F-4562-908C-BE30B1AB89F6}">
      <dsp:nvSpPr>
        <dsp:cNvPr id="0" name=""/>
        <dsp:cNvSpPr/>
      </dsp:nvSpPr>
      <dsp:spPr>
        <a:xfrm>
          <a:off x="0" y="193184"/>
          <a:ext cx="9642765" cy="1216800"/>
        </a:xfrm>
        <a:prstGeom prst="roundRect">
          <a:avLst/>
        </a:prstGeom>
        <a:solidFill>
          <a:srgbClr val="FFC000"/>
        </a:solidFill>
        <a:ln w="12700" cap="flat" cmpd="sng" algn="ctr">
          <a:noFill/>
          <a:prstDash val="solid"/>
          <a:miter lim="800000"/>
        </a:ln>
        <a:effectLst/>
        <a:scene3d>
          <a:camera prst="orthographicFront">
            <a:rot lat="0" lon="0" rev="0"/>
          </a:camera>
          <a:lightRig rig="chilly" dir="t">
            <a:rot lat="0" lon="0" rev="18480000"/>
          </a:lightRig>
        </a:scene3d>
        <a:sp3d prstMaterial="clear">
          <a:bevelT h="635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rgbClr val="C00000"/>
              </a:solidFill>
            </a:rPr>
            <a:t>Monitoring maternal CA-125 levels during chemotherapy is not accurate in pregnancy.</a:t>
          </a:r>
          <a:endParaRPr lang="fa-IR" sz="2800" b="1" kern="1200" dirty="0">
            <a:solidFill>
              <a:srgbClr val="C00000"/>
            </a:solidFill>
          </a:endParaRPr>
        </a:p>
      </dsp:txBody>
      <dsp:txXfrm>
        <a:off x="59399" y="252583"/>
        <a:ext cx="9523967" cy="1098002"/>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751CE1-E3EA-44C7-B069-5549715E97C6}">
      <dsp:nvSpPr>
        <dsp:cNvPr id="0" name=""/>
        <dsp:cNvSpPr/>
      </dsp:nvSpPr>
      <dsp:spPr>
        <a:xfrm>
          <a:off x="0" y="217652"/>
          <a:ext cx="8478982" cy="395967"/>
        </a:xfrm>
        <a:prstGeom prst="roundRect">
          <a:avLst/>
        </a:prstGeom>
        <a:gradFill flip="none" rotWithShape="0">
          <a:gsLst>
            <a:gs pos="0">
              <a:srgbClr val="000099">
                <a:shade val="30000"/>
                <a:satMod val="115000"/>
              </a:srgbClr>
            </a:gs>
            <a:gs pos="50000">
              <a:srgbClr val="000099">
                <a:shade val="67500"/>
                <a:satMod val="115000"/>
              </a:srgbClr>
            </a:gs>
            <a:gs pos="100000">
              <a:srgbClr val="000099">
                <a:shade val="100000"/>
                <a:satMod val="115000"/>
              </a:srgbClr>
            </a:gs>
          </a:gsLst>
          <a:lin ang="5400000" scaled="1"/>
          <a:tileRect/>
        </a:gra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b="1" kern="1200" dirty="0" smtClean="0"/>
            <a:t>Computed tomography (CT)</a:t>
          </a:r>
          <a:endParaRPr lang="fa-IR" sz="3600" kern="1200" dirty="0"/>
        </a:p>
      </dsp:txBody>
      <dsp:txXfrm>
        <a:off x="19330" y="236982"/>
        <a:ext cx="8440322" cy="357307"/>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1A182-9F7A-40FD-BF72-59CA75317758}">
      <dsp:nvSpPr>
        <dsp:cNvPr id="0" name=""/>
        <dsp:cNvSpPr/>
      </dsp:nvSpPr>
      <dsp:spPr>
        <a:xfrm>
          <a:off x="0" y="765"/>
          <a:ext cx="10034649" cy="1566011"/>
        </a:xfrm>
        <a:prstGeom prst="roundRect">
          <a:avLst/>
        </a:prstGeom>
        <a:solidFill>
          <a:srgbClr val="000099"/>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solidFill>
                <a:srgbClr val="00FF00"/>
              </a:solidFill>
            </a:rPr>
            <a:t> CT  is avoided in pregnant women if other imaging methods can provide the needed information. </a:t>
          </a:r>
          <a:endParaRPr lang="fa-IR" sz="3200" kern="1200" dirty="0">
            <a:solidFill>
              <a:srgbClr val="00FF00"/>
            </a:solidFill>
          </a:endParaRPr>
        </a:p>
      </dsp:txBody>
      <dsp:txXfrm>
        <a:off x="76446" y="77211"/>
        <a:ext cx="9881757" cy="1413119"/>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4E4914-E480-4077-88CC-CB9255F76519}">
      <dsp:nvSpPr>
        <dsp:cNvPr id="0" name=""/>
        <dsp:cNvSpPr/>
      </dsp:nvSpPr>
      <dsp:spPr>
        <a:xfrm>
          <a:off x="0" y="52609"/>
          <a:ext cx="10034649" cy="479700"/>
        </a:xfrm>
        <a:prstGeom prst="roundRect">
          <a:avLst/>
        </a:prstGeom>
        <a:solidFill>
          <a:srgbClr val="0000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Concerns regarding a possible increase in the risk of developing childhood cancer. </a:t>
          </a:r>
          <a:endParaRPr lang="fa-IR" sz="2000" kern="1200" dirty="0"/>
        </a:p>
      </dsp:txBody>
      <dsp:txXfrm>
        <a:off x="23417" y="76026"/>
        <a:ext cx="9987815" cy="432866"/>
      </dsp:txXfrm>
    </dsp:sp>
    <dsp:sp modelId="{2E08278D-52B7-4D2D-A12A-26316AEC79D2}">
      <dsp:nvSpPr>
        <dsp:cNvPr id="0" name=""/>
        <dsp:cNvSpPr/>
      </dsp:nvSpPr>
      <dsp:spPr>
        <a:xfrm>
          <a:off x="0" y="589910"/>
          <a:ext cx="10034649"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Iodinated contrast agents with CT carries a risk of transient suppression of the fetal thyroid. </a:t>
          </a:r>
          <a:endParaRPr lang="fa-IR" sz="2000" kern="1200" dirty="0"/>
        </a:p>
      </dsp:txBody>
      <dsp:txXfrm>
        <a:off x="23417" y="613327"/>
        <a:ext cx="9987815" cy="432866"/>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2833D9-C6A2-42C5-BDD8-C5AA441C5BF1}">
      <dsp:nvSpPr>
        <dsp:cNvPr id="0" name=""/>
        <dsp:cNvSpPr/>
      </dsp:nvSpPr>
      <dsp:spPr>
        <a:xfrm>
          <a:off x="0" y="6416"/>
          <a:ext cx="9975273" cy="835379"/>
        </a:xfrm>
        <a:prstGeom prst="roundRect">
          <a:avLst/>
        </a:prstGeom>
        <a:solidFill>
          <a:schemeClr val="accent5">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b="1" kern="1200" dirty="0" smtClean="0"/>
            <a:t>Are involved in biological functions associated with fetal development, differentiation, and maturation.</a:t>
          </a:r>
          <a:endParaRPr lang="fa-IR" sz="2100" kern="1200" dirty="0"/>
        </a:p>
      </dsp:txBody>
      <dsp:txXfrm>
        <a:off x="40780" y="47196"/>
        <a:ext cx="9893713" cy="753819"/>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344404-AAA7-4EFC-9B53-CF7B2B6B5C76}">
      <dsp:nvSpPr>
        <dsp:cNvPr id="0" name=""/>
        <dsp:cNvSpPr/>
      </dsp:nvSpPr>
      <dsp:spPr>
        <a:xfrm>
          <a:off x="0" y="6411"/>
          <a:ext cx="10515600" cy="1312740"/>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b="1" kern="1200" dirty="0" smtClean="0">
              <a:solidFill>
                <a:srgbClr val="000099"/>
              </a:solidFill>
            </a:rPr>
            <a:t>SURGERY</a:t>
          </a:r>
          <a:r>
            <a:rPr lang="en-US" sz="3300" kern="1200" dirty="0" smtClean="0">
              <a:solidFill>
                <a:srgbClr val="000099"/>
              </a:solidFill>
            </a:rPr>
            <a:t> </a:t>
          </a:r>
          <a:br>
            <a:rPr lang="en-US" sz="3300" kern="1200" dirty="0" smtClean="0">
              <a:solidFill>
                <a:srgbClr val="000099"/>
              </a:solidFill>
            </a:rPr>
          </a:br>
          <a:r>
            <a:rPr lang="en-US" sz="3300" kern="1200" dirty="0" smtClean="0">
              <a:solidFill>
                <a:srgbClr val="000099"/>
              </a:solidFill>
            </a:rPr>
            <a:t>Laparoscopic and open surgery </a:t>
          </a:r>
          <a:endParaRPr lang="fa-IR" sz="3300" kern="1200" dirty="0">
            <a:solidFill>
              <a:srgbClr val="000099"/>
            </a:solidFill>
          </a:endParaRPr>
        </a:p>
      </dsp:txBody>
      <dsp:txXfrm>
        <a:off x="64083" y="70494"/>
        <a:ext cx="10387434" cy="1184574"/>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3F744-33E8-4295-B3DE-A5276F9E3389}">
      <dsp:nvSpPr>
        <dsp:cNvPr id="0" name=""/>
        <dsp:cNvSpPr/>
      </dsp:nvSpPr>
      <dsp:spPr>
        <a:xfrm>
          <a:off x="0" y="9000"/>
          <a:ext cx="10515600" cy="743535"/>
        </a:xfrm>
        <a:prstGeom prst="roundRect">
          <a:avLst/>
        </a:prstGeom>
        <a:gradFill flip="none" rotWithShape="0">
          <a:gsLst>
            <a:gs pos="0">
              <a:srgbClr val="000099">
                <a:shade val="30000"/>
                <a:satMod val="115000"/>
              </a:srgbClr>
            </a:gs>
            <a:gs pos="50000">
              <a:srgbClr val="000099">
                <a:shade val="67500"/>
                <a:satMod val="115000"/>
              </a:srgbClr>
            </a:gs>
            <a:gs pos="100000">
              <a:srgbClr val="000099">
                <a:shade val="100000"/>
                <a:satMod val="115000"/>
              </a:srgbClr>
            </a:gs>
          </a:gsLst>
          <a:lin ang="162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b="1" kern="1200" dirty="0" smtClean="0">
              <a:solidFill>
                <a:srgbClr val="00FF00"/>
              </a:solidFill>
            </a:rPr>
            <a:t>Surgery</a:t>
          </a:r>
          <a:endParaRPr lang="fa-IR" sz="3100" kern="1200" dirty="0">
            <a:solidFill>
              <a:srgbClr val="00FF00"/>
            </a:solidFill>
          </a:endParaRPr>
        </a:p>
      </dsp:txBody>
      <dsp:txXfrm>
        <a:off x="36296" y="45296"/>
        <a:ext cx="10443008" cy="670943"/>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EE149C-7B3F-4223-B3DF-A5EEDE6AE68E}">
      <dsp:nvSpPr>
        <dsp:cNvPr id="0" name=""/>
        <dsp:cNvSpPr/>
      </dsp:nvSpPr>
      <dsp:spPr>
        <a:xfrm>
          <a:off x="0" y="1091"/>
          <a:ext cx="10515600" cy="3055619"/>
        </a:xfrm>
        <a:prstGeom prst="roundRect">
          <a:avLst/>
        </a:prstGeom>
        <a:solidFill>
          <a:srgbClr val="000099"/>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150000"/>
            </a:lnSpc>
            <a:spcBef>
              <a:spcPct val="0"/>
            </a:spcBef>
            <a:spcAft>
              <a:spcPct val="35000"/>
            </a:spcAft>
          </a:pPr>
          <a:r>
            <a:rPr lang="en-US" sz="3600" b="1" kern="1200" dirty="0" smtClean="0">
              <a:solidFill>
                <a:srgbClr val="FFFF00"/>
              </a:solidFill>
            </a:rPr>
            <a:t>Ovarian cystectomy in an ischemic, edematous ovary may be technically difficult, and adnexectomy may be necessary.</a:t>
          </a:r>
          <a:endParaRPr lang="fa-IR" sz="3600" b="1" kern="1200" dirty="0">
            <a:solidFill>
              <a:srgbClr val="FFFF00"/>
            </a:solidFill>
          </a:endParaRPr>
        </a:p>
      </dsp:txBody>
      <dsp:txXfrm>
        <a:off x="149163" y="150254"/>
        <a:ext cx="10217274" cy="2757293"/>
      </dsp:txXfrm>
    </dsp:sp>
    <dsp:sp modelId="{9F6FA73E-EDAA-466A-A6F4-DFAE4EB06DD6}">
      <dsp:nvSpPr>
        <dsp:cNvPr id="0" name=""/>
        <dsp:cNvSpPr/>
      </dsp:nvSpPr>
      <dsp:spPr>
        <a:xfrm>
          <a:off x="0" y="3070956"/>
          <a:ext cx="10515600" cy="3055619"/>
        </a:xfrm>
        <a:prstGeom prst="roundRect">
          <a:avLst/>
        </a:prstGeom>
        <a:solidFill>
          <a:schemeClr val="accent1">
            <a:lumMod val="40000"/>
            <a:lumOff val="6000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150000"/>
            </a:lnSpc>
            <a:spcBef>
              <a:spcPct val="0"/>
            </a:spcBef>
            <a:spcAft>
              <a:spcPct val="35000"/>
            </a:spcAft>
          </a:pPr>
          <a:r>
            <a:rPr lang="en-US" sz="3600" b="1" kern="1200" dirty="0" smtClean="0">
              <a:solidFill>
                <a:srgbClr val="0A50B6"/>
              </a:solidFill>
            </a:rPr>
            <a:t>In ovarian hemorrhage follows rupture of corpus luteum cyst, if the Dx. certain and symptoms abate, observation and surveillance is usually sufficient</a:t>
          </a:r>
          <a:r>
            <a:rPr lang="en-US" sz="500" b="1" kern="1200" dirty="0" smtClean="0">
              <a:solidFill>
                <a:srgbClr val="0A50B6"/>
              </a:solidFill>
            </a:rPr>
            <a:t>..</a:t>
          </a:r>
          <a:endParaRPr lang="fa-IR" sz="500" b="1" kern="1200" dirty="0">
            <a:solidFill>
              <a:srgbClr val="0A50B6"/>
            </a:solidFill>
          </a:endParaRPr>
        </a:p>
      </dsp:txBody>
      <dsp:txXfrm>
        <a:off x="149163" y="3220119"/>
        <a:ext cx="10217274" cy="27572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E1E9F-4382-4F41-9F66-B0104F8FA093}">
      <dsp:nvSpPr>
        <dsp:cNvPr id="0" name=""/>
        <dsp:cNvSpPr/>
      </dsp:nvSpPr>
      <dsp:spPr>
        <a:xfrm>
          <a:off x="510661" y="41699"/>
          <a:ext cx="11170676" cy="3032640"/>
        </a:xfrm>
        <a:prstGeom prst="roundRect">
          <a:avLst/>
        </a:prstGeom>
        <a:gradFill flip="none" rotWithShape="0">
          <a:gsLst>
            <a:gs pos="0">
              <a:srgbClr val="000099">
                <a:shade val="30000"/>
                <a:satMod val="115000"/>
              </a:srgbClr>
            </a:gs>
            <a:gs pos="50000">
              <a:srgbClr val="000099">
                <a:shade val="67500"/>
                <a:satMod val="115000"/>
              </a:srgbClr>
            </a:gs>
            <a:gs pos="100000">
              <a:srgbClr val="000099">
                <a:shade val="100000"/>
                <a:satMod val="115000"/>
              </a:srgbClr>
            </a:gs>
          </a:gsLst>
          <a:lin ang="54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rtl="0">
            <a:lnSpc>
              <a:spcPct val="150000"/>
            </a:lnSpc>
            <a:spcBef>
              <a:spcPct val="0"/>
            </a:spcBef>
            <a:spcAft>
              <a:spcPct val="35000"/>
            </a:spcAft>
          </a:pPr>
          <a:r>
            <a:rPr lang="en-US" sz="3500" b="1" kern="1200" dirty="0" smtClean="0">
              <a:solidFill>
                <a:schemeClr val="bg1"/>
              </a:solidFill>
            </a:rPr>
            <a:t>Ovarian cancer (not LMP tumors),  was the 5th most common cancer during pregnancy ( after breast, thyroid, cervical cancer, and Hodgkin lymphoma, Ovary). </a:t>
          </a:r>
          <a:endParaRPr lang="fa-IR" sz="3500" kern="1200" dirty="0">
            <a:solidFill>
              <a:schemeClr val="bg1"/>
            </a:solidFill>
          </a:endParaRPr>
        </a:p>
      </dsp:txBody>
      <dsp:txXfrm>
        <a:off x="658702" y="189740"/>
        <a:ext cx="10874594" cy="2736558"/>
      </dsp:txXfrm>
    </dsp:sp>
    <dsp:sp modelId="{9CAB2D98-5D6D-4A88-807D-EAD7D6BEAE91}">
      <dsp:nvSpPr>
        <dsp:cNvPr id="0" name=""/>
        <dsp:cNvSpPr/>
      </dsp:nvSpPr>
      <dsp:spPr>
        <a:xfrm>
          <a:off x="498774" y="3178018"/>
          <a:ext cx="11194450" cy="3032640"/>
        </a:xfrm>
        <a:prstGeom prst="roundRect">
          <a:avLst/>
        </a:prstGeom>
        <a:gradFill flip="none" rotWithShape="0">
          <a:gsLst>
            <a:gs pos="0">
              <a:srgbClr val="000099">
                <a:shade val="30000"/>
                <a:satMod val="115000"/>
              </a:srgbClr>
            </a:gs>
            <a:gs pos="50000">
              <a:srgbClr val="000099">
                <a:shade val="67500"/>
                <a:satMod val="115000"/>
              </a:srgbClr>
            </a:gs>
            <a:gs pos="100000">
              <a:srgbClr val="000099">
                <a:shade val="100000"/>
                <a:satMod val="115000"/>
              </a:srgbClr>
            </a:gs>
          </a:gsLst>
          <a:lin ang="5400000" scaled="1"/>
          <a:tileRect/>
        </a:gra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150000"/>
            </a:lnSpc>
            <a:spcBef>
              <a:spcPct val="0"/>
            </a:spcBef>
            <a:spcAft>
              <a:spcPct val="35000"/>
            </a:spcAft>
          </a:pPr>
          <a:r>
            <a:rPr lang="en-US" sz="3600" b="1" kern="1200" dirty="0" smtClean="0">
              <a:solidFill>
                <a:srgbClr val="FFFF00"/>
              </a:solidFill>
            </a:rPr>
            <a:t>Sixth most common cancer</a:t>
          </a:r>
          <a:r>
            <a:rPr lang="en-US" sz="3600" kern="1200" dirty="0" smtClean="0">
              <a:solidFill>
                <a:srgbClr val="FFFF00"/>
              </a:solidFill>
            </a:rPr>
            <a:t> </a:t>
          </a:r>
          <a:r>
            <a:rPr lang="en-US" sz="3600" b="1" kern="1200" dirty="0" smtClean="0">
              <a:solidFill>
                <a:schemeClr val="bg1"/>
              </a:solidFill>
            </a:rPr>
            <a:t>in an Asian population</a:t>
          </a:r>
          <a:r>
            <a:rPr lang="en-US" sz="3600" kern="1200" dirty="0" smtClean="0">
              <a:solidFill>
                <a:srgbClr val="FFFF00"/>
              </a:solidFill>
            </a:rPr>
            <a:t>. </a:t>
          </a:r>
          <a:r>
            <a:rPr lang="en-US" sz="3600" b="1" kern="1200" dirty="0" smtClean="0">
              <a:solidFill>
                <a:srgbClr val="FFFF00"/>
              </a:solidFill>
            </a:rPr>
            <a:t>(Breast Cancer,  GI, Hematologic, Thyroid, Cervical, Ovary)</a:t>
          </a:r>
          <a:endParaRPr lang="fa-IR" sz="3600" b="1" kern="1200" dirty="0">
            <a:solidFill>
              <a:srgbClr val="FFFF00"/>
            </a:solidFill>
          </a:endParaRPr>
        </a:p>
      </dsp:txBody>
      <dsp:txXfrm>
        <a:off x="646815" y="3326059"/>
        <a:ext cx="10898368" cy="2736558"/>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D1862-9336-4CEB-B05C-B3E10B797DAE}">
      <dsp:nvSpPr>
        <dsp:cNvPr id="0" name=""/>
        <dsp:cNvSpPr/>
      </dsp:nvSpPr>
      <dsp:spPr>
        <a:xfrm>
          <a:off x="0" y="802808"/>
          <a:ext cx="10515600" cy="2167425"/>
        </a:xfrm>
        <a:prstGeom prst="roundRect">
          <a:avLst/>
        </a:prstGeom>
        <a:solidFill>
          <a:srgbClr val="0070C0"/>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150000"/>
            </a:lnSpc>
            <a:spcBef>
              <a:spcPct val="0"/>
            </a:spcBef>
            <a:spcAft>
              <a:spcPct val="35000"/>
            </a:spcAft>
          </a:pPr>
          <a:r>
            <a:rPr lang="en-US" sz="3600" b="1" kern="1200" dirty="0" smtClean="0">
              <a:solidFill>
                <a:srgbClr val="FFFF00"/>
              </a:solidFill>
            </a:rPr>
            <a:t>Concerns for ongoing bleeding will typically prompt surgical evaluation.</a:t>
          </a:r>
          <a:endParaRPr lang="fa-IR" sz="3600" b="1" kern="1200" dirty="0">
            <a:solidFill>
              <a:srgbClr val="FFFF00"/>
            </a:solidFill>
          </a:endParaRPr>
        </a:p>
      </dsp:txBody>
      <dsp:txXfrm>
        <a:off x="105805" y="908613"/>
        <a:ext cx="10303990" cy="1955815"/>
      </dsp:txXfrm>
    </dsp:sp>
    <dsp:sp modelId="{7A3C5F40-63F1-4CCB-94CA-20B2F7CDCB4E}">
      <dsp:nvSpPr>
        <dsp:cNvPr id="0" name=""/>
        <dsp:cNvSpPr/>
      </dsp:nvSpPr>
      <dsp:spPr>
        <a:xfrm>
          <a:off x="0" y="3157434"/>
          <a:ext cx="10515600" cy="2167425"/>
        </a:xfrm>
        <a:prstGeom prst="roundRect">
          <a:avLst/>
        </a:prstGeom>
        <a:solidFill>
          <a:srgbClr val="000099"/>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150000"/>
            </a:lnSpc>
            <a:spcBef>
              <a:spcPct val="0"/>
            </a:spcBef>
            <a:spcAft>
              <a:spcPct val="35000"/>
            </a:spcAft>
          </a:pPr>
          <a:r>
            <a:rPr lang="en-US" sz="3600" b="1" kern="1200" dirty="0" smtClean="0"/>
            <a:t>If corpus luteum is removed before 10 weeks’ gestation, Progestational support is recommended.</a:t>
          </a:r>
          <a:endParaRPr lang="fa-IR" sz="3600" b="1" kern="1200" dirty="0"/>
        </a:p>
      </dsp:txBody>
      <dsp:txXfrm>
        <a:off x="105805" y="3263239"/>
        <a:ext cx="10303990" cy="1955815"/>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0256C2-50D9-4F50-995C-66C9459982B3}">
      <dsp:nvSpPr>
        <dsp:cNvPr id="0" name=""/>
        <dsp:cNvSpPr/>
      </dsp:nvSpPr>
      <dsp:spPr>
        <a:xfrm>
          <a:off x="0" y="3564"/>
          <a:ext cx="10515600" cy="935415"/>
        </a:xfrm>
        <a:prstGeom prst="roundRect">
          <a:avLst/>
        </a:prstGeom>
        <a:solidFill>
          <a:schemeClr val="bg1"/>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en-US" sz="3900" b="1" kern="1200" dirty="0" smtClean="0">
              <a:solidFill>
                <a:srgbClr val="0070C0"/>
              </a:solidFill>
            </a:rPr>
            <a:t>Progestational support; suitable regimens</a:t>
          </a:r>
          <a:endParaRPr lang="fa-IR" sz="3900" b="1" kern="1200" dirty="0">
            <a:solidFill>
              <a:srgbClr val="0070C0"/>
            </a:solidFill>
          </a:endParaRPr>
        </a:p>
      </dsp:txBody>
      <dsp:txXfrm>
        <a:off x="45663" y="49227"/>
        <a:ext cx="10424274" cy="844089"/>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06F47-B7FC-4374-8FD0-E88F6F4724B7}">
      <dsp:nvSpPr>
        <dsp:cNvPr id="0" name=""/>
        <dsp:cNvSpPr/>
      </dsp:nvSpPr>
      <dsp:spPr>
        <a:xfrm>
          <a:off x="0" y="33762"/>
          <a:ext cx="10515600" cy="2311920"/>
        </a:xfrm>
        <a:prstGeom prst="roundRect">
          <a:avLst/>
        </a:prstGeom>
        <a:solidFill>
          <a:srgbClr val="0A50B6"/>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150000"/>
            </a:lnSpc>
            <a:spcBef>
              <a:spcPct val="0"/>
            </a:spcBef>
            <a:spcAft>
              <a:spcPct val="35000"/>
            </a:spcAft>
          </a:pPr>
          <a:r>
            <a:rPr lang="en-US" sz="3800" b="1" kern="1200" dirty="0" smtClean="0"/>
            <a:t>Micronized progesterone, 200 or 300 mg orally/d, until  week 10, luteal-placental shift. </a:t>
          </a:r>
          <a:endParaRPr lang="fa-IR" sz="3800" kern="1200" dirty="0"/>
        </a:p>
      </dsp:txBody>
      <dsp:txXfrm>
        <a:off x="112859" y="146621"/>
        <a:ext cx="10289882" cy="2086202"/>
      </dsp:txXfrm>
    </dsp:sp>
    <dsp:sp modelId="{C2C89C5D-4E32-469B-86E5-0D2C6C321AB6}">
      <dsp:nvSpPr>
        <dsp:cNvPr id="0" name=""/>
        <dsp:cNvSpPr/>
      </dsp:nvSpPr>
      <dsp:spPr>
        <a:xfrm>
          <a:off x="0" y="2455123"/>
          <a:ext cx="10515600" cy="2311920"/>
        </a:xfrm>
        <a:prstGeom prst="roundRect">
          <a:avLst/>
        </a:prstGeom>
        <a:solidFill>
          <a:schemeClr val="accent1">
            <a:lumMod val="40000"/>
            <a:lumOff val="6000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150000"/>
            </a:lnSpc>
            <a:spcBef>
              <a:spcPct val="0"/>
            </a:spcBef>
            <a:spcAft>
              <a:spcPct val="35000"/>
            </a:spcAft>
          </a:pPr>
          <a:r>
            <a:rPr lang="en-US" sz="3800" kern="1200" dirty="0" smtClean="0">
              <a:solidFill>
                <a:srgbClr val="0A50B6"/>
              </a:solidFill>
            </a:rPr>
            <a:t>Micronized progesterone orally, 100 or 200 mg once daily, plus 8% vaginal gel, until  week 10.</a:t>
          </a:r>
          <a:endParaRPr lang="fa-IR" sz="3800" kern="1200" dirty="0">
            <a:solidFill>
              <a:srgbClr val="0A50B6"/>
            </a:solidFill>
          </a:endParaRPr>
        </a:p>
      </dsp:txBody>
      <dsp:txXfrm>
        <a:off x="112859" y="2567982"/>
        <a:ext cx="10289882" cy="2086202"/>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0256C2-50D9-4F50-995C-66C9459982B3}">
      <dsp:nvSpPr>
        <dsp:cNvPr id="0" name=""/>
        <dsp:cNvSpPr/>
      </dsp:nvSpPr>
      <dsp:spPr>
        <a:xfrm>
          <a:off x="0" y="9384"/>
          <a:ext cx="10515600" cy="959400"/>
        </a:xfrm>
        <a:prstGeom prst="roundRect">
          <a:avLst/>
        </a:prstGeom>
        <a:solidFill>
          <a:schemeClr val="bg1"/>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b="1" kern="1200" dirty="0" smtClean="0">
              <a:solidFill>
                <a:srgbClr val="0070C0"/>
              </a:solidFill>
            </a:rPr>
            <a:t>Progestational support; suitable regimens</a:t>
          </a:r>
          <a:endParaRPr lang="fa-IR" sz="4000" b="1" kern="1200" dirty="0">
            <a:solidFill>
              <a:srgbClr val="0070C0"/>
            </a:solidFill>
          </a:endParaRPr>
        </a:p>
      </dsp:txBody>
      <dsp:txXfrm>
        <a:off x="46834" y="56218"/>
        <a:ext cx="10421932" cy="865732"/>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6028D-8501-4C28-BECD-4B61426B9A86}">
      <dsp:nvSpPr>
        <dsp:cNvPr id="0" name=""/>
        <dsp:cNvSpPr/>
      </dsp:nvSpPr>
      <dsp:spPr>
        <a:xfrm>
          <a:off x="0" y="2772"/>
          <a:ext cx="10515600" cy="2517216"/>
        </a:xfrm>
        <a:prstGeom prst="roundRect">
          <a:avLst/>
        </a:prstGeom>
        <a:solidFill>
          <a:schemeClr val="accent1">
            <a:lumMod val="40000"/>
            <a:lumOff val="6000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150000"/>
            </a:lnSpc>
            <a:spcBef>
              <a:spcPct val="0"/>
            </a:spcBef>
            <a:spcAft>
              <a:spcPct val="35000"/>
            </a:spcAft>
          </a:pPr>
          <a:r>
            <a:rPr lang="en-US" sz="3200" b="1" kern="1200" dirty="0" smtClean="0">
              <a:solidFill>
                <a:srgbClr val="0A50B6"/>
              </a:solidFill>
            </a:rPr>
            <a:t>17-OH Progestron caproate, 150 mg IM, between week 8-10 one injection. </a:t>
          </a:r>
          <a:r>
            <a:rPr lang="en-US" sz="3200" kern="1200" dirty="0" smtClean="0">
              <a:solidFill>
                <a:srgbClr val="0A50B6"/>
              </a:solidFill>
            </a:rPr>
            <a:t>Between 6-8 weeks, 2 additional doses 1 and 2 weeks after the first.</a:t>
          </a:r>
          <a:endParaRPr lang="fa-IR" sz="3200" kern="1200" dirty="0">
            <a:solidFill>
              <a:srgbClr val="0A50B6"/>
            </a:solidFill>
          </a:endParaRPr>
        </a:p>
      </dsp:txBody>
      <dsp:txXfrm>
        <a:off x="122880" y="125652"/>
        <a:ext cx="10269840" cy="2271456"/>
      </dsp:txXfrm>
    </dsp:sp>
    <dsp:sp modelId="{46187096-BAB7-47F5-AF6F-5C821A8BE988}">
      <dsp:nvSpPr>
        <dsp:cNvPr id="0" name=""/>
        <dsp:cNvSpPr/>
      </dsp:nvSpPr>
      <dsp:spPr>
        <a:xfrm>
          <a:off x="0" y="2534138"/>
          <a:ext cx="10515600" cy="1996586"/>
        </a:xfrm>
        <a:prstGeom prst="roundRect">
          <a:avLst/>
        </a:prstGeom>
        <a:solidFill>
          <a:srgbClr val="0070C0"/>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150000"/>
            </a:lnSpc>
            <a:spcBef>
              <a:spcPct val="0"/>
            </a:spcBef>
            <a:spcAft>
              <a:spcPct val="35000"/>
            </a:spcAft>
          </a:pPr>
          <a:r>
            <a:rPr lang="en-US" sz="2800" b="1" kern="1200" dirty="0" smtClean="0"/>
            <a:t>A 50 to 100 mg vaginal suppository every 8 to 12 hours or as a daily IM of 1 ml (50 mg) progesterone</a:t>
          </a:r>
          <a:r>
            <a:rPr lang="en-US" sz="500" b="1" kern="1200" dirty="0" smtClean="0"/>
            <a:t>.</a:t>
          </a:r>
          <a:endParaRPr lang="fa-IR" sz="500" kern="1200" dirty="0"/>
        </a:p>
      </dsp:txBody>
      <dsp:txXfrm>
        <a:off x="97465" y="2631603"/>
        <a:ext cx="10320670" cy="1801656"/>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156C22-06F7-4760-8AB3-76B6F57E9BF9}">
      <dsp:nvSpPr>
        <dsp:cNvPr id="0" name=""/>
        <dsp:cNvSpPr/>
      </dsp:nvSpPr>
      <dsp:spPr>
        <a:xfrm>
          <a:off x="0" y="3564"/>
          <a:ext cx="10515600" cy="935415"/>
        </a:xfrm>
        <a:prstGeom prst="roundRect">
          <a:avLst/>
        </a:prstGeom>
        <a:solidFill>
          <a:srgbClr val="000099"/>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en-US" sz="3900" kern="1200" dirty="0" smtClean="0"/>
            <a:t>Asymptomatic adnexal mass during pregnancy</a:t>
          </a:r>
          <a:endParaRPr lang="fa-IR" sz="3900" kern="1200" dirty="0"/>
        </a:p>
      </dsp:txBody>
      <dsp:txXfrm>
        <a:off x="45663" y="49227"/>
        <a:ext cx="10424274" cy="844089"/>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3F744-33E8-4295-B3DE-A5276F9E3389}">
      <dsp:nvSpPr>
        <dsp:cNvPr id="0" name=""/>
        <dsp:cNvSpPr/>
      </dsp:nvSpPr>
      <dsp:spPr>
        <a:xfrm>
          <a:off x="0" y="3797"/>
          <a:ext cx="10515600" cy="887445"/>
        </a:xfrm>
        <a:prstGeom prst="roundRect">
          <a:avLst/>
        </a:prstGeom>
        <a:gradFill flip="none" rotWithShape="0">
          <a:gsLst>
            <a:gs pos="0">
              <a:srgbClr val="000099">
                <a:shade val="30000"/>
                <a:satMod val="115000"/>
              </a:srgbClr>
            </a:gs>
            <a:gs pos="50000">
              <a:srgbClr val="000099">
                <a:shade val="67500"/>
                <a:satMod val="115000"/>
              </a:srgbClr>
            </a:gs>
            <a:gs pos="100000">
              <a:srgbClr val="000099">
                <a:shade val="100000"/>
                <a:satMod val="115000"/>
              </a:srgbClr>
            </a:gs>
          </a:gsLst>
          <a:lin ang="162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b="1" kern="1200" dirty="0" smtClean="0">
              <a:solidFill>
                <a:srgbClr val="00FF00"/>
              </a:solidFill>
            </a:rPr>
            <a:t>SURGERY</a:t>
          </a:r>
          <a:endParaRPr lang="fa-IR" sz="3700" kern="1200" dirty="0">
            <a:solidFill>
              <a:srgbClr val="00FF00"/>
            </a:solidFill>
          </a:endParaRPr>
        </a:p>
      </dsp:txBody>
      <dsp:txXfrm>
        <a:off x="43321" y="47118"/>
        <a:ext cx="10428958" cy="800803"/>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39C22-0949-4A21-9D00-4923D00AFB0A}">
      <dsp:nvSpPr>
        <dsp:cNvPr id="0" name=""/>
        <dsp:cNvSpPr/>
      </dsp:nvSpPr>
      <dsp:spPr>
        <a:xfrm>
          <a:off x="0" y="9618"/>
          <a:ext cx="10515600" cy="911430"/>
        </a:xfrm>
        <a:prstGeom prst="roundRect">
          <a:avLst/>
        </a:prstGeom>
        <a:gradFill flip="none" rotWithShape="0">
          <a:gsLst>
            <a:gs pos="0">
              <a:srgbClr val="000099">
                <a:shade val="30000"/>
                <a:satMod val="115000"/>
              </a:srgbClr>
            </a:gs>
            <a:gs pos="50000">
              <a:srgbClr val="000099">
                <a:shade val="67500"/>
                <a:satMod val="115000"/>
              </a:srgbClr>
            </a:gs>
            <a:gs pos="100000">
              <a:srgbClr val="000099">
                <a:shade val="100000"/>
                <a:satMod val="115000"/>
              </a:srgbClr>
            </a:gs>
          </a:gsLst>
          <a:lin ang="13500000" scaled="1"/>
          <a:tileRect/>
        </a:gra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US" sz="3800" b="1" kern="1200" dirty="0" smtClean="0">
              <a:solidFill>
                <a:srgbClr val="00FF00"/>
              </a:solidFill>
            </a:rPr>
            <a:t>Surgery</a:t>
          </a:r>
          <a:endParaRPr lang="fa-IR" sz="3800" kern="1200" dirty="0">
            <a:solidFill>
              <a:srgbClr val="00FF00"/>
            </a:solidFill>
          </a:endParaRPr>
        </a:p>
      </dsp:txBody>
      <dsp:txXfrm>
        <a:off x="44492" y="54110"/>
        <a:ext cx="10426616" cy="822446"/>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39C22-0949-4A21-9D00-4923D00AFB0A}">
      <dsp:nvSpPr>
        <dsp:cNvPr id="0" name=""/>
        <dsp:cNvSpPr/>
      </dsp:nvSpPr>
      <dsp:spPr>
        <a:xfrm>
          <a:off x="0" y="9735"/>
          <a:ext cx="10515600" cy="887445"/>
        </a:xfrm>
        <a:prstGeom prst="roundRect">
          <a:avLst/>
        </a:prstGeom>
        <a:gradFill flip="none" rotWithShape="0">
          <a:gsLst>
            <a:gs pos="0">
              <a:srgbClr val="000099">
                <a:shade val="30000"/>
                <a:satMod val="115000"/>
              </a:srgbClr>
            </a:gs>
            <a:gs pos="50000">
              <a:srgbClr val="000099">
                <a:shade val="67500"/>
                <a:satMod val="115000"/>
              </a:srgbClr>
            </a:gs>
            <a:gs pos="100000">
              <a:srgbClr val="000099">
                <a:shade val="100000"/>
                <a:satMod val="115000"/>
              </a:srgbClr>
            </a:gs>
          </a:gsLst>
          <a:lin ang="13500000" scaled="1"/>
          <a:tileRect/>
        </a:gra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b="1" kern="1200" dirty="0" smtClean="0">
              <a:solidFill>
                <a:srgbClr val="00FF00"/>
              </a:solidFill>
            </a:rPr>
            <a:t>Surgery</a:t>
          </a:r>
          <a:endParaRPr lang="fa-IR" sz="3700" kern="1200" dirty="0">
            <a:solidFill>
              <a:srgbClr val="00FF00"/>
            </a:solidFill>
          </a:endParaRPr>
        </a:p>
      </dsp:txBody>
      <dsp:txXfrm>
        <a:off x="43321" y="53056"/>
        <a:ext cx="10428958" cy="800803"/>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153935-A0A8-4392-B87F-31944CA10F21}">
      <dsp:nvSpPr>
        <dsp:cNvPr id="0" name=""/>
        <dsp:cNvSpPr/>
      </dsp:nvSpPr>
      <dsp:spPr>
        <a:xfrm>
          <a:off x="788669" y="0"/>
          <a:ext cx="8938260" cy="771619"/>
        </a:xfrm>
        <a:prstGeom prst="rightArrow">
          <a:avLst/>
        </a:prstGeom>
        <a:solidFill>
          <a:schemeClr val="accent1">
            <a:lumMod val="60000"/>
            <a:lumOff val="40000"/>
          </a:schemeClr>
        </a:solidFill>
        <a:ln>
          <a:noFill/>
        </a:ln>
        <a:effectLst/>
        <a:scene3d>
          <a:camera prst="orthographicFront"/>
          <a:lightRig rig="threePt" dir="t"/>
        </a:scene3d>
        <a:sp3d>
          <a:bevelT w="165100" prst="coolSlant"/>
        </a:sp3d>
      </dsp:spPr>
      <dsp:style>
        <a:lnRef idx="0">
          <a:scrgbClr r="0" g="0" b="0"/>
        </a:lnRef>
        <a:fillRef idx="1">
          <a:scrgbClr r="0" g="0" b="0"/>
        </a:fillRef>
        <a:effectRef idx="2">
          <a:scrgbClr r="0" g="0" b="0"/>
        </a:effectRef>
        <a:fontRef idx="minor"/>
      </dsp:style>
    </dsp:sp>
    <dsp:sp modelId="{FE3CB2FE-6B5F-472F-9979-0039B57AC849}">
      <dsp:nvSpPr>
        <dsp:cNvPr id="0" name=""/>
        <dsp:cNvSpPr/>
      </dsp:nvSpPr>
      <dsp:spPr>
        <a:xfrm>
          <a:off x="1527" y="0"/>
          <a:ext cx="10512545" cy="741051"/>
        </a:xfrm>
        <a:prstGeom prst="roundRect">
          <a:avLst/>
        </a:prstGeom>
        <a:gradFill flip="none" rotWithShape="0">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n-US" sz="4800" kern="1200" dirty="0" smtClean="0">
              <a:solidFill>
                <a:srgbClr val="00FF00"/>
              </a:solidFill>
            </a:rPr>
            <a:t>Decision for staging</a:t>
          </a:r>
          <a:endParaRPr lang="fa-IR" sz="4800" kern="1200" dirty="0">
            <a:solidFill>
              <a:srgbClr val="00FF00"/>
            </a:solidFill>
          </a:endParaRPr>
        </a:p>
      </dsp:txBody>
      <dsp:txXfrm>
        <a:off x="37702" y="36175"/>
        <a:ext cx="10440195" cy="6687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3D4A2D-D5E3-4D37-A8BE-557683EF2787}">
      <dsp:nvSpPr>
        <dsp:cNvPr id="0" name=""/>
        <dsp:cNvSpPr/>
      </dsp:nvSpPr>
      <dsp:spPr>
        <a:xfrm>
          <a:off x="542314" y="2251"/>
          <a:ext cx="3745673" cy="1082937"/>
        </a:xfrm>
        <a:prstGeom prst="roundRect">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b="1" kern="1200" dirty="0" smtClean="0"/>
            <a:t>Chronic Abdominal pain</a:t>
          </a:r>
          <a:endParaRPr lang="fa-IR" sz="2800" kern="1200" dirty="0"/>
        </a:p>
      </dsp:txBody>
      <dsp:txXfrm>
        <a:off x="595179" y="55116"/>
        <a:ext cx="3639943" cy="977207"/>
      </dsp:txXfrm>
    </dsp:sp>
    <dsp:sp modelId="{F5A9AEED-E0DF-4455-81C2-5413BDB79D9D}">
      <dsp:nvSpPr>
        <dsp:cNvPr id="0" name=""/>
        <dsp:cNvSpPr/>
      </dsp:nvSpPr>
      <dsp:spPr>
        <a:xfrm>
          <a:off x="542314" y="1139336"/>
          <a:ext cx="3769435" cy="108293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b="1" kern="1200" dirty="0" smtClean="0"/>
            <a:t>Back pain, pressure </a:t>
          </a:r>
          <a:endParaRPr lang="fa-IR" sz="2800" kern="1200" dirty="0"/>
        </a:p>
      </dsp:txBody>
      <dsp:txXfrm>
        <a:off x="595179" y="1192201"/>
        <a:ext cx="3663705" cy="977207"/>
      </dsp:txXfrm>
    </dsp:sp>
    <dsp:sp modelId="{7C3788DC-9339-455F-9019-5C5A05FC38C6}">
      <dsp:nvSpPr>
        <dsp:cNvPr id="0" name=""/>
        <dsp:cNvSpPr/>
      </dsp:nvSpPr>
      <dsp:spPr>
        <a:xfrm>
          <a:off x="542314" y="2276420"/>
          <a:ext cx="3801077" cy="1082937"/>
        </a:xfrm>
        <a:prstGeom prst="roundRect">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b="1" kern="1200" dirty="0" smtClean="0"/>
            <a:t>Constipation, nausea and vomiting </a:t>
          </a:r>
          <a:endParaRPr lang="fa-IR" sz="2800" kern="1200" dirty="0"/>
        </a:p>
      </dsp:txBody>
      <dsp:txXfrm>
        <a:off x="595179" y="2329285"/>
        <a:ext cx="3695347" cy="977207"/>
      </dsp:txXfrm>
    </dsp:sp>
    <dsp:sp modelId="{E7C30B67-CFC1-43BC-AE14-929AC2E4A589}">
      <dsp:nvSpPr>
        <dsp:cNvPr id="0" name=""/>
        <dsp:cNvSpPr/>
      </dsp:nvSpPr>
      <dsp:spPr>
        <a:xfrm>
          <a:off x="542314" y="3413505"/>
          <a:ext cx="3801077" cy="1082937"/>
        </a:xfrm>
        <a:prstGeom prst="roundRect">
          <a:avLst/>
        </a:prstGeom>
        <a:solidFill>
          <a:srgbClr val="00206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b="1" kern="1200" dirty="0" smtClean="0"/>
            <a:t>Urinary symptoms </a:t>
          </a:r>
          <a:endParaRPr lang="fa-IR" sz="2800" kern="1200" dirty="0"/>
        </a:p>
      </dsp:txBody>
      <dsp:txXfrm>
        <a:off x="595179" y="3466370"/>
        <a:ext cx="3695347" cy="977207"/>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86427-6FE2-4E6F-92C3-8AAA994FACC8}">
      <dsp:nvSpPr>
        <dsp:cNvPr id="0" name=""/>
        <dsp:cNvSpPr/>
      </dsp:nvSpPr>
      <dsp:spPr>
        <a:xfrm>
          <a:off x="0" y="0"/>
          <a:ext cx="10515600" cy="359355"/>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rtl="0">
            <a:lnSpc>
              <a:spcPct val="90000"/>
            </a:lnSpc>
            <a:spcBef>
              <a:spcPct val="0"/>
            </a:spcBef>
            <a:spcAft>
              <a:spcPct val="35000"/>
            </a:spcAft>
          </a:pPr>
          <a:endParaRPr lang="fa-IR" sz="500" kern="1200" dirty="0">
            <a:solidFill>
              <a:srgbClr val="000099"/>
            </a:solidFill>
          </a:endParaRPr>
        </a:p>
      </dsp:txBody>
      <dsp:txXfrm>
        <a:off x="17542" y="17542"/>
        <a:ext cx="10480516" cy="324271"/>
      </dsp:txXfrm>
    </dsp:sp>
    <dsp:sp modelId="{9BF2B0D2-77C2-4DE4-A3E2-CC3A9E22C539}">
      <dsp:nvSpPr>
        <dsp:cNvPr id="0" name=""/>
        <dsp:cNvSpPr/>
      </dsp:nvSpPr>
      <dsp:spPr>
        <a:xfrm>
          <a:off x="0" y="366494"/>
          <a:ext cx="10515600" cy="359355"/>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0A50B6"/>
              </a:solidFill>
            </a:rPr>
            <a:t>Metastatic ovarian cancer </a:t>
          </a:r>
          <a:endParaRPr lang="fa-IR" sz="3200" kern="1200" dirty="0">
            <a:solidFill>
              <a:srgbClr val="0A50B6"/>
            </a:solidFill>
          </a:endParaRPr>
        </a:p>
      </dsp:txBody>
      <dsp:txXfrm>
        <a:off x="17542" y="384036"/>
        <a:ext cx="10480516" cy="324271"/>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86427-6FE2-4E6F-92C3-8AAA994FACC8}">
      <dsp:nvSpPr>
        <dsp:cNvPr id="0" name=""/>
        <dsp:cNvSpPr/>
      </dsp:nvSpPr>
      <dsp:spPr>
        <a:xfrm>
          <a:off x="0" y="639"/>
          <a:ext cx="10515600" cy="335624"/>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rtl="0">
            <a:lnSpc>
              <a:spcPct val="90000"/>
            </a:lnSpc>
            <a:spcBef>
              <a:spcPct val="0"/>
            </a:spcBef>
            <a:spcAft>
              <a:spcPct val="35000"/>
            </a:spcAft>
          </a:pPr>
          <a:endParaRPr lang="fa-IR" sz="500" kern="1200" dirty="0">
            <a:solidFill>
              <a:srgbClr val="000099"/>
            </a:solidFill>
          </a:endParaRPr>
        </a:p>
      </dsp:txBody>
      <dsp:txXfrm>
        <a:off x="16384" y="17023"/>
        <a:ext cx="10482832" cy="302856"/>
      </dsp:txXfrm>
    </dsp:sp>
    <dsp:sp modelId="{0288B3D1-1D48-4FFE-ABC6-08F630241743}">
      <dsp:nvSpPr>
        <dsp:cNvPr id="0" name=""/>
        <dsp:cNvSpPr/>
      </dsp:nvSpPr>
      <dsp:spPr>
        <a:xfrm>
          <a:off x="0" y="342522"/>
          <a:ext cx="10515600" cy="335624"/>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0A50B6"/>
              </a:solidFill>
            </a:rPr>
            <a:t>Removal of the Gravid Uterus </a:t>
          </a:r>
          <a:endParaRPr lang="fa-IR" sz="3200" kern="1200" dirty="0">
            <a:solidFill>
              <a:srgbClr val="0A50B6"/>
            </a:solidFill>
          </a:endParaRPr>
        </a:p>
      </dsp:txBody>
      <dsp:txXfrm>
        <a:off x="16384" y="358906"/>
        <a:ext cx="10482832" cy="302856"/>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C943C6-A536-4598-80D7-7079DE3EEB25}">
      <dsp:nvSpPr>
        <dsp:cNvPr id="0" name=""/>
        <dsp:cNvSpPr/>
      </dsp:nvSpPr>
      <dsp:spPr>
        <a:xfrm>
          <a:off x="0" y="0"/>
          <a:ext cx="10515600" cy="887445"/>
        </a:xfrm>
        <a:prstGeom prst="roundRect">
          <a:avLst/>
        </a:prstGeom>
        <a:gradFill flip="none" rotWithShape="0">
          <a:gsLst>
            <a:gs pos="0">
              <a:srgbClr val="000099">
                <a:shade val="30000"/>
                <a:satMod val="115000"/>
              </a:srgbClr>
            </a:gs>
            <a:gs pos="50000">
              <a:srgbClr val="000099">
                <a:shade val="67500"/>
                <a:satMod val="115000"/>
              </a:srgbClr>
            </a:gs>
            <a:gs pos="100000">
              <a:srgbClr val="000099">
                <a:shade val="100000"/>
                <a:satMod val="115000"/>
              </a:srgbClr>
            </a:gs>
          </a:gsLst>
          <a:lin ang="54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b="1" kern="1200" dirty="0" smtClean="0">
              <a:solidFill>
                <a:srgbClr val="FFFF00"/>
              </a:solidFill>
            </a:rPr>
            <a:t>Chemotherapy </a:t>
          </a:r>
          <a:endParaRPr lang="fa-IR" sz="3700" b="1" kern="1200" dirty="0">
            <a:solidFill>
              <a:srgbClr val="FFFF00"/>
            </a:solidFill>
          </a:endParaRPr>
        </a:p>
      </dsp:txBody>
      <dsp:txXfrm>
        <a:off x="43321" y="43321"/>
        <a:ext cx="10428958" cy="800803"/>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3F1B6-5618-4C92-9338-9FC776C57825}">
      <dsp:nvSpPr>
        <dsp:cNvPr id="0" name=""/>
        <dsp:cNvSpPr/>
      </dsp:nvSpPr>
      <dsp:spPr>
        <a:xfrm>
          <a:off x="0" y="3680"/>
          <a:ext cx="10515600" cy="911430"/>
        </a:xfrm>
        <a:prstGeom prst="roundRect">
          <a:avLst/>
        </a:prstGeom>
        <a:gradFill flip="none" rotWithShape="1">
          <a:gsLst>
            <a:gs pos="0">
              <a:srgbClr val="000099">
                <a:shade val="30000"/>
                <a:satMod val="115000"/>
              </a:srgbClr>
            </a:gs>
            <a:gs pos="50000">
              <a:srgbClr val="000099">
                <a:shade val="67500"/>
                <a:satMod val="115000"/>
              </a:srgbClr>
            </a:gs>
            <a:gs pos="100000">
              <a:srgbClr val="000099">
                <a:shade val="100000"/>
                <a:satMod val="115000"/>
              </a:srgbClr>
            </a:gs>
          </a:gsLst>
          <a:lin ang="5400000" scaled="1"/>
          <a:tileRect/>
        </a:gra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US" sz="3800" b="1" kern="1200" dirty="0" smtClean="0"/>
            <a:t>Adnexal mass at cesarean delivery</a:t>
          </a:r>
          <a:endParaRPr lang="fa-IR" sz="3800" kern="1200" dirty="0"/>
        </a:p>
      </dsp:txBody>
      <dsp:txXfrm>
        <a:off x="44492" y="48172"/>
        <a:ext cx="10426616" cy="822446"/>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BFA7C9-59B6-4400-B9C7-9452DE76DB64}">
      <dsp:nvSpPr>
        <dsp:cNvPr id="0" name=""/>
        <dsp:cNvSpPr/>
      </dsp:nvSpPr>
      <dsp:spPr>
        <a:xfrm>
          <a:off x="0" y="9501"/>
          <a:ext cx="10515600" cy="935415"/>
        </a:xfrm>
        <a:prstGeom prst="roundRect">
          <a:avLst/>
        </a:prstGeom>
        <a:gradFill flip="none" rotWithShape="0">
          <a:gsLst>
            <a:gs pos="0">
              <a:srgbClr val="000099">
                <a:shade val="30000"/>
                <a:satMod val="115000"/>
              </a:srgbClr>
            </a:gs>
            <a:gs pos="50000">
              <a:srgbClr val="000099">
                <a:shade val="67500"/>
                <a:satMod val="115000"/>
              </a:srgbClr>
            </a:gs>
            <a:gs pos="100000">
              <a:srgbClr val="000099">
                <a:shade val="100000"/>
                <a:satMod val="115000"/>
              </a:srgbClr>
            </a:gs>
          </a:gsLst>
          <a:lin ang="2700000" scaled="1"/>
          <a:tileRect/>
        </a:gra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en-US" sz="3900" b="1" kern="1200" dirty="0" smtClean="0">
              <a:solidFill>
                <a:srgbClr val="00FF00"/>
              </a:solidFill>
            </a:rPr>
            <a:t>Prognosis</a:t>
          </a:r>
          <a:endParaRPr lang="fa-IR" sz="3900" kern="1200" dirty="0">
            <a:solidFill>
              <a:srgbClr val="00FF00"/>
            </a:solidFill>
          </a:endParaRPr>
        </a:p>
      </dsp:txBody>
      <dsp:txXfrm>
        <a:off x="45663" y="55164"/>
        <a:ext cx="10424274" cy="844089"/>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A05AB-9AF0-4155-918A-D97F75F403B1}">
      <dsp:nvSpPr>
        <dsp:cNvPr id="0" name=""/>
        <dsp:cNvSpPr/>
      </dsp:nvSpPr>
      <dsp:spPr>
        <a:xfrm>
          <a:off x="812473" y="0"/>
          <a:ext cx="8890653" cy="1325563"/>
        </a:xfrm>
        <a:prstGeom prst="rightArrow">
          <a:avLst>
            <a:gd name="adj1" fmla="val 70000"/>
            <a:gd name="adj2" fmla="val 50000"/>
          </a:avLst>
        </a:prstGeom>
        <a:solidFill>
          <a:schemeClr val="accent1">
            <a:lumMod val="20000"/>
            <a:lumOff val="80000"/>
            <a:alpha val="90000"/>
          </a:schemeClr>
        </a:solidFill>
        <a:ln w="635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1">
          <a:scrgbClr r="0" g="0" b="0"/>
        </a:fillRef>
        <a:effectRef idx="0">
          <a:scrgbClr r="0" g="0" b="0"/>
        </a:effectRef>
        <a:fontRef idx="minor"/>
      </dsp:style>
    </dsp:sp>
    <dsp:sp modelId="{354FC91A-9A10-4A1F-A369-F3FCE85CB19C}">
      <dsp:nvSpPr>
        <dsp:cNvPr id="0" name=""/>
        <dsp:cNvSpPr/>
      </dsp:nvSpPr>
      <dsp:spPr>
        <a:xfrm>
          <a:off x="2320269" y="0"/>
          <a:ext cx="4999875" cy="1325561"/>
        </a:xfrm>
        <a:prstGeom prst="ellipse">
          <a:avLst/>
        </a:prstGeom>
        <a:solidFill>
          <a:srgbClr val="0A50B6"/>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1422400" rtl="0">
            <a:lnSpc>
              <a:spcPct val="90000"/>
            </a:lnSpc>
            <a:spcBef>
              <a:spcPct val="0"/>
            </a:spcBef>
            <a:spcAft>
              <a:spcPct val="35000"/>
            </a:spcAft>
          </a:pPr>
          <a:r>
            <a:rPr lang="en-US" sz="3200" b="1" kern="1200" dirty="0" smtClean="0">
              <a:solidFill>
                <a:srgbClr val="FFFF00"/>
              </a:solidFill>
            </a:rPr>
            <a:t>Ovarian torsion in pregnancy </a:t>
          </a:r>
          <a:endParaRPr lang="fa-IR" sz="3200" b="1" kern="1200" dirty="0">
            <a:solidFill>
              <a:srgbClr val="FFFF00"/>
            </a:solidFill>
          </a:endParaRPr>
        </a:p>
      </dsp:txBody>
      <dsp:txXfrm>
        <a:off x="3052484" y="194124"/>
        <a:ext cx="3535445" cy="9373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5015A-3796-4CCA-BD61-37B9029490D3}">
      <dsp:nvSpPr>
        <dsp:cNvPr id="0" name=""/>
        <dsp:cNvSpPr/>
      </dsp:nvSpPr>
      <dsp:spPr>
        <a:xfrm>
          <a:off x="0" y="3864323"/>
          <a:ext cx="449679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6E0556-2086-43C9-AE59-D4C8D775A660}">
      <dsp:nvSpPr>
        <dsp:cNvPr id="0" name=""/>
        <dsp:cNvSpPr/>
      </dsp:nvSpPr>
      <dsp:spPr>
        <a:xfrm>
          <a:off x="213861" y="104521"/>
          <a:ext cx="4281407" cy="4040242"/>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978" tIns="0" rIns="118978" bIns="0" numCol="1" spcCol="1270" anchor="ctr" anchorCtr="0">
          <a:noAutofit/>
        </a:bodyPr>
        <a:lstStyle/>
        <a:p>
          <a:pPr lvl="0" algn="l" defTabSz="1066800">
            <a:lnSpc>
              <a:spcPct val="150000"/>
            </a:lnSpc>
            <a:spcBef>
              <a:spcPct val="0"/>
            </a:spcBef>
            <a:spcAft>
              <a:spcPct val="35000"/>
            </a:spcAft>
          </a:pPr>
          <a:r>
            <a:rPr lang="en-US" sz="2400" b="1" kern="1200" dirty="0" smtClean="0">
              <a:solidFill>
                <a:srgbClr val="0070C0"/>
              </a:solidFill>
            </a:rPr>
            <a:t>Since these symptoms are almost universally present in normal pregnancies, their presence is unlikely to trigger a diagnostic evaluation.</a:t>
          </a:r>
          <a:endParaRPr lang="en-US" sz="2400" kern="1200" dirty="0">
            <a:solidFill>
              <a:srgbClr val="0070C0"/>
            </a:solidFill>
          </a:endParaRPr>
        </a:p>
      </dsp:txBody>
      <dsp:txXfrm>
        <a:off x="411089" y="301749"/>
        <a:ext cx="3886951" cy="36457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64FBD-9898-4F91-805B-B3C542D3B53E}">
      <dsp:nvSpPr>
        <dsp:cNvPr id="0" name=""/>
        <dsp:cNvSpPr/>
      </dsp:nvSpPr>
      <dsp:spPr>
        <a:xfrm>
          <a:off x="2207" y="0"/>
          <a:ext cx="3435027" cy="4650479"/>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rtl="0">
            <a:lnSpc>
              <a:spcPct val="90000"/>
            </a:lnSpc>
            <a:spcBef>
              <a:spcPct val="0"/>
            </a:spcBef>
            <a:spcAft>
              <a:spcPct val="35000"/>
            </a:spcAft>
          </a:pPr>
          <a:r>
            <a:rPr lang="en-US" sz="3400" b="1" kern="1200" dirty="0" smtClean="0"/>
            <a:t>A palpable adnexal mass or </a:t>
          </a:r>
          <a:endParaRPr lang="fa-IR" sz="3400" kern="1200" dirty="0"/>
        </a:p>
      </dsp:txBody>
      <dsp:txXfrm>
        <a:off x="2207" y="1860191"/>
        <a:ext cx="3435027" cy="1860191"/>
      </dsp:txXfrm>
    </dsp:sp>
    <dsp:sp modelId="{69ED9752-EC72-498E-9EF0-7AA709A1E14C}">
      <dsp:nvSpPr>
        <dsp:cNvPr id="0" name=""/>
        <dsp:cNvSpPr/>
      </dsp:nvSpPr>
      <dsp:spPr>
        <a:xfrm>
          <a:off x="945416" y="279028"/>
          <a:ext cx="1548609" cy="154860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8000" r="-2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2B7E87-F4F2-45A0-B109-613BB22F518B}">
      <dsp:nvSpPr>
        <dsp:cNvPr id="0" name=""/>
        <dsp:cNvSpPr/>
      </dsp:nvSpPr>
      <dsp:spPr>
        <a:xfrm>
          <a:off x="3540286" y="0"/>
          <a:ext cx="3435027" cy="4650479"/>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rtl="0">
            <a:lnSpc>
              <a:spcPct val="90000"/>
            </a:lnSpc>
            <a:spcBef>
              <a:spcPct val="0"/>
            </a:spcBef>
            <a:spcAft>
              <a:spcPct val="35000"/>
            </a:spcAft>
          </a:pPr>
          <a:r>
            <a:rPr lang="en-US" sz="3400" b="1" kern="1200" dirty="0" smtClean="0"/>
            <a:t>Posterior cul-de-sac mass or </a:t>
          </a:r>
          <a:endParaRPr lang="fa-IR" sz="3400" kern="1200" dirty="0"/>
        </a:p>
      </dsp:txBody>
      <dsp:txXfrm>
        <a:off x="3540286" y="1860191"/>
        <a:ext cx="3435027" cy="1860191"/>
      </dsp:txXfrm>
    </dsp:sp>
    <dsp:sp modelId="{088BC1AE-E57D-4FA4-9882-48A1F7C6C84F}">
      <dsp:nvSpPr>
        <dsp:cNvPr id="0" name=""/>
        <dsp:cNvSpPr/>
      </dsp:nvSpPr>
      <dsp:spPr>
        <a:xfrm>
          <a:off x="4483495" y="279028"/>
          <a:ext cx="1548609" cy="154860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6490A4-38B5-4D6F-A753-8728CDE9ED98}">
      <dsp:nvSpPr>
        <dsp:cNvPr id="0" name=""/>
        <dsp:cNvSpPr/>
      </dsp:nvSpPr>
      <dsp:spPr>
        <a:xfrm>
          <a:off x="7078364" y="0"/>
          <a:ext cx="3435027" cy="46504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rtl="0">
            <a:lnSpc>
              <a:spcPct val="90000"/>
            </a:lnSpc>
            <a:spcBef>
              <a:spcPct val="0"/>
            </a:spcBef>
            <a:spcAft>
              <a:spcPct val="35000"/>
            </a:spcAft>
          </a:pPr>
          <a:r>
            <a:rPr lang="en-US" sz="3400" b="1" kern="1200" dirty="0" smtClean="0"/>
            <a:t>Nodularity</a:t>
          </a:r>
          <a:endParaRPr lang="fa-IR" sz="3400" kern="1200" dirty="0"/>
        </a:p>
      </dsp:txBody>
      <dsp:txXfrm>
        <a:off x="7078364" y="1860191"/>
        <a:ext cx="3435027" cy="1860191"/>
      </dsp:txXfrm>
    </dsp:sp>
    <dsp:sp modelId="{70C24C7D-2DBC-45E3-A1BB-56F127E32BBA}">
      <dsp:nvSpPr>
        <dsp:cNvPr id="0" name=""/>
        <dsp:cNvSpPr/>
      </dsp:nvSpPr>
      <dsp:spPr>
        <a:xfrm>
          <a:off x="8021573" y="279028"/>
          <a:ext cx="1548609" cy="154860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3000" r="-3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7C6913-3192-4478-8901-8268BE605077}">
      <dsp:nvSpPr>
        <dsp:cNvPr id="0" name=""/>
        <dsp:cNvSpPr/>
      </dsp:nvSpPr>
      <dsp:spPr>
        <a:xfrm>
          <a:off x="420623" y="3720383"/>
          <a:ext cx="9674352" cy="697571"/>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C4BEA9-0A4E-4B2E-B9CD-FF8A395E7563}">
      <dsp:nvSpPr>
        <dsp:cNvPr id="0" name=""/>
        <dsp:cNvSpPr/>
      </dsp:nvSpPr>
      <dsp:spPr>
        <a:xfrm>
          <a:off x="0" y="130525"/>
          <a:ext cx="10515600" cy="118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DCDA6F-51B8-4DC9-8B07-E9B6597EBDBE}">
      <dsp:nvSpPr>
        <dsp:cNvPr id="0" name=""/>
        <dsp:cNvSpPr/>
      </dsp:nvSpPr>
      <dsp:spPr>
        <a:xfrm>
          <a:off x="525780" y="10637"/>
          <a:ext cx="7360920" cy="813608"/>
        </a:xfrm>
        <a:prstGeom prst="roundRect">
          <a:avLst/>
        </a:prstGeom>
        <a:solidFill>
          <a:srgbClr val="0070C0"/>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ctr" defTabSz="2089150" rtl="0">
            <a:lnSpc>
              <a:spcPct val="90000"/>
            </a:lnSpc>
            <a:spcBef>
              <a:spcPct val="0"/>
            </a:spcBef>
            <a:spcAft>
              <a:spcPct val="35000"/>
            </a:spcAft>
          </a:pPr>
          <a:r>
            <a:rPr lang="en-US" sz="4700" b="1" kern="1200" dirty="0" smtClean="0"/>
            <a:t>Rare</a:t>
          </a:r>
          <a:endParaRPr lang="fa-IR" sz="4700" kern="1200" dirty="0"/>
        </a:p>
      </dsp:txBody>
      <dsp:txXfrm>
        <a:off x="565497" y="50354"/>
        <a:ext cx="7281486" cy="73417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DC98E-E6FE-4A33-8139-67EF1F0B2195}">
      <dsp:nvSpPr>
        <dsp:cNvPr id="0" name=""/>
        <dsp:cNvSpPr/>
      </dsp:nvSpPr>
      <dsp:spPr>
        <a:xfrm>
          <a:off x="788669" y="0"/>
          <a:ext cx="8938259" cy="1150525"/>
        </a:xfrm>
        <a:prstGeom prst="rightArrow">
          <a:avLst/>
        </a:prstGeom>
        <a:solidFill>
          <a:schemeClr val="accent1">
            <a:tint val="40000"/>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dsp:style>
    </dsp:sp>
    <dsp:sp modelId="{4BD66C3D-290C-4505-AEF3-24948D220E32}">
      <dsp:nvSpPr>
        <dsp:cNvPr id="0" name=""/>
        <dsp:cNvSpPr/>
      </dsp:nvSpPr>
      <dsp:spPr>
        <a:xfrm>
          <a:off x="2415301" y="71252"/>
          <a:ext cx="5684995" cy="1008020"/>
        </a:xfrm>
        <a:prstGeom prst="roundRect">
          <a:avLst/>
        </a:prstGeom>
        <a:gradFill flip="none" rotWithShape="0">
          <a:gsLst>
            <a:gs pos="0">
              <a:srgbClr val="000099">
                <a:shade val="30000"/>
                <a:satMod val="115000"/>
              </a:srgbClr>
            </a:gs>
            <a:gs pos="50000">
              <a:srgbClr val="000099">
                <a:shade val="67500"/>
                <a:satMod val="115000"/>
              </a:srgbClr>
            </a:gs>
            <a:gs pos="100000">
              <a:srgbClr val="000099">
                <a:shade val="100000"/>
                <a:satMod val="115000"/>
              </a:srgbClr>
            </a:gs>
          </a:gsLst>
          <a:lin ang="16200000" scaled="1"/>
          <a:tileRect/>
        </a:gra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en-US" sz="4400" b="1" kern="1200" dirty="0" smtClean="0"/>
            <a:t>Acute abdominal pain </a:t>
          </a:r>
          <a:endParaRPr lang="fa-IR" sz="4400" kern="1200" dirty="0"/>
        </a:p>
      </dsp:txBody>
      <dsp:txXfrm>
        <a:off x="2464508" y="120459"/>
        <a:ext cx="5586581" cy="9096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5.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63ED2238-E418-4D1E-9258-8F8C4686B30D}" type="datetimeFigureOut">
              <a:rPr lang="fa-IR" smtClean="0"/>
              <a:t>06/06/1442</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5A1568C2-F785-4218-A9EA-1AB572FD2428}" type="slidenum">
              <a:rPr lang="fa-IR" smtClean="0"/>
              <a:t>‹#›</a:t>
            </a:fld>
            <a:endParaRPr lang="fa-IR"/>
          </a:p>
        </p:txBody>
      </p:sp>
    </p:spTree>
    <p:extLst>
      <p:ext uri="{BB962C8B-B14F-4D97-AF65-F5344CB8AC3E}">
        <p14:creationId xmlns:p14="http://schemas.microsoft.com/office/powerpoint/2010/main" val="776266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smtClean="0">
                <a:solidFill>
                  <a:srgbClr val="00FF00"/>
                </a:solidFill>
              </a:rPr>
              <a:t>(one in 12,000 and 47,000</a:t>
            </a:r>
            <a:r>
              <a:rPr lang="en-US" sz="1200" b="0" i="0" dirty="0" smtClean="0"/>
              <a:t> </a:t>
            </a:r>
            <a:r>
              <a:rPr lang="en-US" sz="1200" b="1" dirty="0" smtClean="0">
                <a:solidFill>
                  <a:srgbClr val="00FF00"/>
                </a:solidFill>
              </a:rPr>
              <a:t>) </a:t>
            </a:r>
            <a:endParaRPr lang="en-US" dirty="0"/>
          </a:p>
        </p:txBody>
      </p:sp>
      <p:sp>
        <p:nvSpPr>
          <p:cNvPr id="4" name="Slide Number Placeholder 3"/>
          <p:cNvSpPr>
            <a:spLocks noGrp="1"/>
          </p:cNvSpPr>
          <p:nvPr>
            <p:ph type="sldNum" sz="quarter" idx="10"/>
          </p:nvPr>
        </p:nvSpPr>
        <p:spPr/>
        <p:txBody>
          <a:bodyPr/>
          <a:lstStyle/>
          <a:p>
            <a:fld id="{5A1568C2-F785-4218-A9EA-1AB572FD2428}" type="slidenum">
              <a:rPr lang="fa-IR" smtClean="0"/>
              <a:t>2</a:t>
            </a:fld>
            <a:endParaRPr lang="fa-IR"/>
          </a:p>
        </p:txBody>
      </p:sp>
    </p:spTree>
    <p:extLst>
      <p:ext uri="{BB962C8B-B14F-4D97-AF65-F5344CB8AC3E}">
        <p14:creationId xmlns:p14="http://schemas.microsoft.com/office/powerpoint/2010/main" val="2900248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5A1568C2-F785-4218-A9EA-1AB572FD2428}" type="slidenum">
              <a:rPr lang="fa-IR" smtClean="0"/>
              <a:t>12</a:t>
            </a:fld>
            <a:endParaRPr lang="fa-IR"/>
          </a:p>
        </p:txBody>
      </p:sp>
    </p:spTree>
    <p:extLst>
      <p:ext uri="{BB962C8B-B14F-4D97-AF65-F5344CB8AC3E}">
        <p14:creationId xmlns:p14="http://schemas.microsoft.com/office/powerpoint/2010/main" val="3740817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5A1568C2-F785-4218-A9EA-1AB572FD2428}" type="slidenum">
              <a:rPr lang="fa-IR" smtClean="0"/>
              <a:t>14</a:t>
            </a:fld>
            <a:endParaRPr lang="fa-IR"/>
          </a:p>
        </p:txBody>
      </p:sp>
    </p:spTree>
    <p:extLst>
      <p:ext uri="{BB962C8B-B14F-4D97-AF65-F5344CB8AC3E}">
        <p14:creationId xmlns:p14="http://schemas.microsoft.com/office/powerpoint/2010/main" val="3882692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5A1568C2-F785-4218-A9EA-1AB572FD2428}" type="slidenum">
              <a:rPr lang="fa-IR" smtClean="0"/>
              <a:t>15</a:t>
            </a:fld>
            <a:endParaRPr lang="fa-IR"/>
          </a:p>
        </p:txBody>
      </p:sp>
    </p:spTree>
    <p:extLst>
      <p:ext uri="{BB962C8B-B14F-4D97-AF65-F5344CB8AC3E}">
        <p14:creationId xmlns:p14="http://schemas.microsoft.com/office/powerpoint/2010/main" val="2438571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5A1568C2-F785-4218-A9EA-1AB572FD2428}" type="slidenum">
              <a:rPr lang="fa-IR" smtClean="0"/>
              <a:t>33</a:t>
            </a:fld>
            <a:endParaRPr lang="fa-IR"/>
          </a:p>
        </p:txBody>
      </p:sp>
    </p:spTree>
    <p:extLst>
      <p:ext uri="{BB962C8B-B14F-4D97-AF65-F5344CB8AC3E}">
        <p14:creationId xmlns:p14="http://schemas.microsoft.com/office/powerpoint/2010/main" val="4051586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5A1568C2-F785-4218-A9EA-1AB572FD2428}" type="slidenum">
              <a:rPr lang="fa-IR" smtClean="0"/>
              <a:t>34</a:t>
            </a:fld>
            <a:endParaRPr lang="fa-IR"/>
          </a:p>
        </p:txBody>
      </p:sp>
    </p:spTree>
    <p:extLst>
      <p:ext uri="{BB962C8B-B14F-4D97-AF65-F5344CB8AC3E}">
        <p14:creationId xmlns:p14="http://schemas.microsoft.com/office/powerpoint/2010/main" val="804489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5A1568C2-F785-4218-A9EA-1AB572FD2428}" type="slidenum">
              <a:rPr lang="fa-IR" smtClean="0"/>
              <a:t>49</a:t>
            </a:fld>
            <a:endParaRPr lang="fa-IR"/>
          </a:p>
        </p:txBody>
      </p:sp>
    </p:spTree>
    <p:extLst>
      <p:ext uri="{BB962C8B-B14F-4D97-AF65-F5344CB8AC3E}">
        <p14:creationId xmlns:p14="http://schemas.microsoft.com/office/powerpoint/2010/main" val="1380677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string of pearls, </a:t>
            </a:r>
            <a:r>
              <a:rPr lang="fa-IR" sz="1200" b="0" i="0" kern="1200" dirty="0" smtClean="0">
                <a:solidFill>
                  <a:schemeClr val="tx1"/>
                </a:solidFill>
                <a:effectLst/>
                <a:latin typeface="+mn-lt"/>
                <a:ea typeface="+mn-ea"/>
                <a:cs typeface="+mn-cs"/>
              </a:rPr>
              <a:t>رشته مروارید</a:t>
            </a:r>
            <a:endParaRPr lang="fa-IR" dirty="0"/>
          </a:p>
        </p:txBody>
      </p:sp>
      <p:sp>
        <p:nvSpPr>
          <p:cNvPr id="4" name="Slide Number Placeholder 3"/>
          <p:cNvSpPr>
            <a:spLocks noGrp="1"/>
          </p:cNvSpPr>
          <p:nvPr>
            <p:ph type="sldNum" sz="quarter" idx="10"/>
          </p:nvPr>
        </p:nvSpPr>
        <p:spPr/>
        <p:txBody>
          <a:bodyPr/>
          <a:lstStyle/>
          <a:p>
            <a:fld id="{5A1568C2-F785-4218-A9EA-1AB572FD2428}" type="slidenum">
              <a:rPr lang="fa-IR" smtClean="0"/>
              <a:t>61</a:t>
            </a:fld>
            <a:endParaRPr lang="fa-IR"/>
          </a:p>
        </p:txBody>
      </p:sp>
    </p:spTree>
    <p:extLst>
      <p:ext uri="{BB962C8B-B14F-4D97-AF65-F5344CB8AC3E}">
        <p14:creationId xmlns:p14="http://schemas.microsoft.com/office/powerpoint/2010/main" val="808792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5A1568C2-F785-4218-A9EA-1AB572FD2428}" type="slidenum">
              <a:rPr lang="fa-IR" smtClean="0"/>
              <a:t>63</a:t>
            </a:fld>
            <a:endParaRPr lang="fa-IR"/>
          </a:p>
        </p:txBody>
      </p:sp>
    </p:spTree>
    <p:extLst>
      <p:ext uri="{BB962C8B-B14F-4D97-AF65-F5344CB8AC3E}">
        <p14:creationId xmlns:p14="http://schemas.microsoft.com/office/powerpoint/2010/main" val="2804005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7" name="Date Placeholder 6"/>
          <p:cNvSpPr>
            <a:spLocks noGrp="1"/>
          </p:cNvSpPr>
          <p:nvPr>
            <p:ph type="dt" sz="half" idx="10"/>
          </p:nvPr>
        </p:nvSpPr>
        <p:spPr/>
        <p:txBody>
          <a:bodyPr/>
          <a:lstStyle/>
          <a:p>
            <a:fld id="{8FFAD746-02FF-48D2-9693-9E6B81763ED5}" type="datetime8">
              <a:rPr lang="fa-IR" smtClean="0"/>
              <a:t>19 ژانويه 21</a:t>
            </a:fld>
            <a:endParaRPr lang="fa-IR"/>
          </a:p>
        </p:txBody>
      </p:sp>
      <p:sp>
        <p:nvSpPr>
          <p:cNvPr id="8" name="Footer Placeholder 7"/>
          <p:cNvSpPr>
            <a:spLocks noGrp="1"/>
          </p:cNvSpPr>
          <p:nvPr>
            <p:ph type="ftr" sz="quarter" idx="11"/>
          </p:nvPr>
        </p:nvSpPr>
        <p:spPr>
          <a:xfrm>
            <a:off x="7861570" y="6356350"/>
            <a:ext cx="4114800" cy="365125"/>
          </a:xfrm>
        </p:spPr>
        <p:txBody>
          <a:bodyPr/>
          <a:lstStyle/>
          <a:p>
            <a:endParaRPr lang="fa-IR" dirty="0"/>
          </a:p>
        </p:txBody>
      </p:sp>
      <p:sp>
        <p:nvSpPr>
          <p:cNvPr id="9" name="Slide Number Placeholder 8"/>
          <p:cNvSpPr>
            <a:spLocks noGrp="1"/>
          </p:cNvSpPr>
          <p:nvPr>
            <p:ph type="sldNum" sz="quarter" idx="12"/>
          </p:nvPr>
        </p:nvSpPr>
        <p:spPr>
          <a:xfrm>
            <a:off x="4554167" y="6356350"/>
            <a:ext cx="2743200" cy="365125"/>
          </a:xfrm>
        </p:spPr>
        <p:txBody>
          <a:bodyPr/>
          <a:lstStyle/>
          <a:p>
            <a:r>
              <a:rPr lang="en-US" smtClean="0"/>
              <a:t>1</a:t>
            </a:r>
            <a:endParaRPr lang="en-US" dirty="0" smtClean="0"/>
          </a:p>
        </p:txBody>
      </p:sp>
    </p:spTree>
    <p:extLst>
      <p:ext uri="{BB962C8B-B14F-4D97-AF65-F5344CB8AC3E}">
        <p14:creationId xmlns:p14="http://schemas.microsoft.com/office/powerpoint/2010/main" val="33279292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41D190A-CD29-43FF-8412-332430D597EE}" type="datetime8">
              <a:rPr lang="fa-IR" smtClean="0"/>
              <a:t>19 ژانويه 21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92E348F-7419-4DAB-BDB6-6190A5D03DF6}" type="slidenum">
              <a:rPr lang="fa-IR" smtClean="0"/>
              <a:t>‹#›</a:t>
            </a:fld>
            <a:endParaRPr lang="fa-IR"/>
          </a:p>
        </p:txBody>
      </p:sp>
    </p:spTree>
    <p:extLst>
      <p:ext uri="{BB962C8B-B14F-4D97-AF65-F5344CB8AC3E}">
        <p14:creationId xmlns:p14="http://schemas.microsoft.com/office/powerpoint/2010/main" val="1190456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C6F6E3F4-94DA-41FC-9520-B4999162EDC2}" type="datetime8">
              <a:rPr lang="fa-IR" smtClean="0"/>
              <a:t>19 ژانويه 21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92E348F-7419-4DAB-BDB6-6190A5D03DF6}" type="slidenum">
              <a:rPr lang="fa-IR" smtClean="0"/>
              <a:t>‹#›</a:t>
            </a:fld>
            <a:endParaRPr lang="fa-IR"/>
          </a:p>
        </p:txBody>
      </p:sp>
    </p:spTree>
    <p:extLst>
      <p:ext uri="{BB962C8B-B14F-4D97-AF65-F5344CB8AC3E}">
        <p14:creationId xmlns:p14="http://schemas.microsoft.com/office/powerpoint/2010/main" val="2202693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a:xfrm>
            <a:off x="8523051" y="6356350"/>
            <a:ext cx="2743200" cy="365125"/>
          </a:xfrm>
        </p:spPr>
        <p:txBody>
          <a:bodyPr/>
          <a:lstStyle/>
          <a:p>
            <a:fld id="{09F7056E-F7A5-4EA5-92E3-2CB0B05C297E}" type="datetime8">
              <a:rPr lang="fa-IR" smtClean="0"/>
              <a:t>19 ژانويه 21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a:xfrm>
            <a:off x="1008434" y="6356350"/>
            <a:ext cx="2743200" cy="365125"/>
          </a:xfrm>
        </p:spPr>
        <p:txBody>
          <a:bodyPr/>
          <a:lstStyle/>
          <a:p>
            <a:fld id="{B92E348F-7419-4DAB-BDB6-6190A5D03DF6}" type="slidenum">
              <a:rPr lang="fa-IR" smtClean="0"/>
              <a:t>‹#›</a:t>
            </a:fld>
            <a:endParaRPr lang="fa-IR"/>
          </a:p>
        </p:txBody>
      </p:sp>
    </p:spTree>
    <p:extLst>
      <p:ext uri="{BB962C8B-B14F-4D97-AF65-F5344CB8AC3E}">
        <p14:creationId xmlns:p14="http://schemas.microsoft.com/office/powerpoint/2010/main" val="988395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397A37-B3C5-4C39-AB45-14D80BC12B29}" type="datetime8">
              <a:rPr lang="fa-IR" smtClean="0"/>
              <a:t>19 ژانويه 21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92E348F-7419-4DAB-BDB6-6190A5D03DF6}" type="slidenum">
              <a:rPr lang="fa-IR" smtClean="0"/>
              <a:t>‹#›</a:t>
            </a:fld>
            <a:endParaRPr lang="fa-IR"/>
          </a:p>
        </p:txBody>
      </p:sp>
    </p:spTree>
    <p:extLst>
      <p:ext uri="{BB962C8B-B14F-4D97-AF65-F5344CB8AC3E}">
        <p14:creationId xmlns:p14="http://schemas.microsoft.com/office/powerpoint/2010/main" val="3022222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E1BBB4B8-6A78-4F32-B129-8D1E68C78354}" type="datetime8">
              <a:rPr lang="fa-IR" smtClean="0"/>
              <a:t>19 ژانويه 21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92E348F-7419-4DAB-BDB6-6190A5D03DF6}" type="slidenum">
              <a:rPr lang="fa-IR" smtClean="0"/>
              <a:t>‹#›</a:t>
            </a:fld>
            <a:endParaRPr lang="fa-IR"/>
          </a:p>
        </p:txBody>
      </p:sp>
    </p:spTree>
    <p:extLst>
      <p:ext uri="{BB962C8B-B14F-4D97-AF65-F5344CB8AC3E}">
        <p14:creationId xmlns:p14="http://schemas.microsoft.com/office/powerpoint/2010/main" val="3393930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4C091B8A-D553-48AA-B6F3-421E8ADCDC15}" type="datetime8">
              <a:rPr lang="fa-IR" smtClean="0"/>
              <a:t>19 ژانويه 21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B92E348F-7419-4DAB-BDB6-6190A5D03DF6}" type="slidenum">
              <a:rPr lang="fa-IR" smtClean="0"/>
              <a:t>‹#›</a:t>
            </a:fld>
            <a:endParaRPr lang="fa-IR"/>
          </a:p>
        </p:txBody>
      </p:sp>
    </p:spTree>
    <p:extLst>
      <p:ext uri="{BB962C8B-B14F-4D97-AF65-F5344CB8AC3E}">
        <p14:creationId xmlns:p14="http://schemas.microsoft.com/office/powerpoint/2010/main" val="2440273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B2FEFEBB-A218-4B5E-8980-5FAA0E661A14}" type="datetime8">
              <a:rPr lang="fa-IR" smtClean="0"/>
              <a:t>19 ژانويه 21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B92E348F-7419-4DAB-BDB6-6190A5D03DF6}" type="slidenum">
              <a:rPr lang="fa-IR" smtClean="0"/>
              <a:t>‹#›</a:t>
            </a:fld>
            <a:endParaRPr lang="fa-IR"/>
          </a:p>
        </p:txBody>
      </p:sp>
    </p:spTree>
    <p:extLst>
      <p:ext uri="{BB962C8B-B14F-4D97-AF65-F5344CB8AC3E}">
        <p14:creationId xmlns:p14="http://schemas.microsoft.com/office/powerpoint/2010/main" val="12704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65E655-7159-480D-89CE-9F8F7127D718}" type="datetime8">
              <a:rPr lang="fa-IR" smtClean="0"/>
              <a:t>19 ژانويه 21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B92E348F-7419-4DAB-BDB6-6190A5D03DF6}" type="slidenum">
              <a:rPr lang="fa-IR" smtClean="0"/>
              <a:t>‹#›</a:t>
            </a:fld>
            <a:endParaRPr lang="fa-IR"/>
          </a:p>
        </p:txBody>
      </p:sp>
    </p:spTree>
    <p:extLst>
      <p:ext uri="{BB962C8B-B14F-4D97-AF65-F5344CB8AC3E}">
        <p14:creationId xmlns:p14="http://schemas.microsoft.com/office/powerpoint/2010/main" val="3071416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B6634C7-F32E-4873-870B-A9F6E712E1BB}" type="datetime8">
              <a:rPr lang="fa-IR" smtClean="0"/>
              <a:t>19 ژانويه 21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92E348F-7419-4DAB-BDB6-6190A5D03DF6}" type="slidenum">
              <a:rPr lang="fa-IR" smtClean="0"/>
              <a:t>‹#›</a:t>
            </a:fld>
            <a:endParaRPr lang="fa-IR"/>
          </a:p>
        </p:txBody>
      </p:sp>
    </p:spTree>
    <p:extLst>
      <p:ext uri="{BB962C8B-B14F-4D97-AF65-F5344CB8AC3E}">
        <p14:creationId xmlns:p14="http://schemas.microsoft.com/office/powerpoint/2010/main" val="3778125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BEC3C18-8138-4F6F-B65B-CAF11445F25E}" type="datetime8">
              <a:rPr lang="fa-IR" smtClean="0"/>
              <a:t>19 ژانويه 21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92E348F-7419-4DAB-BDB6-6190A5D03DF6}" type="slidenum">
              <a:rPr lang="fa-IR" smtClean="0"/>
              <a:t>‹#›</a:t>
            </a:fld>
            <a:endParaRPr lang="fa-IR"/>
          </a:p>
        </p:txBody>
      </p:sp>
    </p:spTree>
    <p:extLst>
      <p:ext uri="{BB962C8B-B14F-4D97-AF65-F5344CB8AC3E}">
        <p14:creationId xmlns:p14="http://schemas.microsoft.com/office/powerpoint/2010/main" val="1416589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ADC64C-C7FF-40D3-843F-2AD1F130BBA4}" type="datetime8">
              <a:rPr lang="fa-IR" smtClean="0"/>
              <a:t>19 ژانويه 21</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1</a:t>
            </a:r>
          </a:p>
        </p:txBody>
      </p:sp>
    </p:spTree>
    <p:extLst>
      <p:ext uri="{BB962C8B-B14F-4D97-AF65-F5344CB8AC3E}">
        <p14:creationId xmlns:p14="http://schemas.microsoft.com/office/powerpoint/2010/main" val="3836181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4.xml"/><Relationship Id="rId13" Type="http://schemas.openxmlformats.org/officeDocument/2006/relationships/image" Target="../media/image7.jpg"/><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diagramLayout" Target="../diagrams/layout15.xml"/><Relationship Id="rId7" Type="http://schemas.openxmlformats.org/officeDocument/2006/relationships/image" Target="../media/image8.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10" Type="http://schemas.openxmlformats.org/officeDocument/2006/relationships/image" Target="../media/image11.jpg"/><Relationship Id="rId4" Type="http://schemas.openxmlformats.org/officeDocument/2006/relationships/diagramQuickStyle" Target="../diagrams/quickStyle15.xml"/><Relationship Id="rId9"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jfif"/><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Layout" Target="../diagrams/layout19.xml"/><Relationship Id="rId7" Type="http://schemas.openxmlformats.org/officeDocument/2006/relationships/diagramData" Target="../diagrams/data20.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24.xml"/><Relationship Id="rId3" Type="http://schemas.openxmlformats.org/officeDocument/2006/relationships/diagramLayout" Target="../diagrams/layout23.xml"/><Relationship Id="rId7" Type="http://schemas.openxmlformats.org/officeDocument/2006/relationships/diagramData" Target="../diagrams/data24.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11" Type="http://schemas.microsoft.com/office/2007/relationships/diagramDrawing" Target="../diagrams/drawing24.xml"/><Relationship Id="rId5" Type="http://schemas.openxmlformats.org/officeDocument/2006/relationships/diagramColors" Target="../diagrams/colors23.xml"/><Relationship Id="rId10" Type="http://schemas.openxmlformats.org/officeDocument/2006/relationships/diagramColors" Target="../diagrams/colors24.xml"/><Relationship Id="rId4" Type="http://schemas.openxmlformats.org/officeDocument/2006/relationships/diagramQuickStyle" Target="../diagrams/quickStyle23.xml"/><Relationship Id="rId9" Type="http://schemas.openxmlformats.org/officeDocument/2006/relationships/diagramQuickStyle" Target="../diagrams/quickStyle24.xml"/></Relationships>
</file>

<file path=ppt/slides/_rels/slide25.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diagramLayout" Target="../diagrams/layout25.xml"/><Relationship Id="rId7" Type="http://schemas.openxmlformats.org/officeDocument/2006/relationships/image" Target="../media/image21.jpg"/><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 Id="rId9" Type="http://schemas.openxmlformats.org/officeDocument/2006/relationships/image" Target="../media/image2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27.xml"/><Relationship Id="rId3" Type="http://schemas.openxmlformats.org/officeDocument/2006/relationships/diagramLayout" Target="../diagrams/layout26.xml"/><Relationship Id="rId7" Type="http://schemas.openxmlformats.org/officeDocument/2006/relationships/diagramData" Target="../diagrams/data27.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11" Type="http://schemas.microsoft.com/office/2007/relationships/diagramDrawing" Target="../diagrams/drawing27.xml"/><Relationship Id="rId5" Type="http://schemas.openxmlformats.org/officeDocument/2006/relationships/diagramColors" Target="../diagrams/colors26.xml"/><Relationship Id="rId10" Type="http://schemas.openxmlformats.org/officeDocument/2006/relationships/diagramColors" Target="../diagrams/colors27.xml"/><Relationship Id="rId4" Type="http://schemas.openxmlformats.org/officeDocument/2006/relationships/diagramQuickStyle" Target="../diagrams/quickStyle26.xml"/><Relationship Id="rId9" Type="http://schemas.openxmlformats.org/officeDocument/2006/relationships/diagramQuickStyle" Target="../diagrams/quickStyle2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7.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32.xml"/><Relationship Id="rId3" Type="http://schemas.openxmlformats.org/officeDocument/2006/relationships/diagramLayout" Target="../diagrams/layout31.xml"/><Relationship Id="rId7" Type="http://schemas.openxmlformats.org/officeDocument/2006/relationships/diagramData" Target="../diagrams/data32.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11" Type="http://schemas.microsoft.com/office/2007/relationships/diagramDrawing" Target="../diagrams/drawing32.xml"/><Relationship Id="rId5" Type="http://schemas.openxmlformats.org/officeDocument/2006/relationships/diagramColors" Target="../diagrams/colors31.xml"/><Relationship Id="rId10" Type="http://schemas.openxmlformats.org/officeDocument/2006/relationships/diagramColors" Target="../diagrams/colors32.xml"/><Relationship Id="rId4" Type="http://schemas.openxmlformats.org/officeDocument/2006/relationships/diagramQuickStyle" Target="../diagrams/quickStyle31.xml"/><Relationship Id="rId9" Type="http://schemas.openxmlformats.org/officeDocument/2006/relationships/diagramQuickStyle" Target="../diagrams/quickStyle3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34.xml"/><Relationship Id="rId13" Type="http://schemas.openxmlformats.org/officeDocument/2006/relationships/diagramLayout" Target="../diagrams/layout35.xml"/><Relationship Id="rId3" Type="http://schemas.openxmlformats.org/officeDocument/2006/relationships/diagramLayout" Target="../diagrams/layout33.xml"/><Relationship Id="rId7" Type="http://schemas.openxmlformats.org/officeDocument/2006/relationships/diagramData" Target="../diagrams/data34.xml"/><Relationship Id="rId12" Type="http://schemas.openxmlformats.org/officeDocument/2006/relationships/diagramData" Target="../diagrams/data35.xml"/><Relationship Id="rId2" Type="http://schemas.openxmlformats.org/officeDocument/2006/relationships/diagramData" Target="../diagrams/data33.xml"/><Relationship Id="rId16" Type="http://schemas.microsoft.com/office/2007/relationships/diagramDrawing" Target="../diagrams/drawing35.xml"/><Relationship Id="rId1" Type="http://schemas.openxmlformats.org/officeDocument/2006/relationships/slideLayout" Target="../slideLayouts/slideLayout2.xml"/><Relationship Id="rId6" Type="http://schemas.microsoft.com/office/2007/relationships/diagramDrawing" Target="../diagrams/drawing33.xml"/><Relationship Id="rId11" Type="http://schemas.microsoft.com/office/2007/relationships/diagramDrawing" Target="../diagrams/drawing34.xml"/><Relationship Id="rId5" Type="http://schemas.openxmlformats.org/officeDocument/2006/relationships/diagramColors" Target="../diagrams/colors33.xml"/><Relationship Id="rId15" Type="http://schemas.openxmlformats.org/officeDocument/2006/relationships/diagramColors" Target="../diagrams/colors35.xml"/><Relationship Id="rId10" Type="http://schemas.openxmlformats.org/officeDocument/2006/relationships/diagramColors" Target="../diagrams/colors34.xml"/><Relationship Id="rId4" Type="http://schemas.openxmlformats.org/officeDocument/2006/relationships/diagramQuickStyle" Target="../diagrams/quickStyle33.xml"/><Relationship Id="rId9" Type="http://schemas.openxmlformats.org/officeDocument/2006/relationships/diagramQuickStyle" Target="../diagrams/quickStyle34.xml"/><Relationship Id="rId14" Type="http://schemas.openxmlformats.org/officeDocument/2006/relationships/diagramQuickStyle" Target="../diagrams/quickStyl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46.xml.rels><?xml version="1.0" encoding="UTF-8" standalone="yes"?>
<Relationships xmlns="http://schemas.openxmlformats.org/package/2006/relationships"><Relationship Id="rId8" Type="http://schemas.openxmlformats.org/officeDocument/2006/relationships/diagramLayout" Target="../diagrams/layout42.xml"/><Relationship Id="rId3" Type="http://schemas.openxmlformats.org/officeDocument/2006/relationships/diagramLayout" Target="../diagrams/layout41.xml"/><Relationship Id="rId7" Type="http://schemas.openxmlformats.org/officeDocument/2006/relationships/diagramData" Target="../diagrams/data42.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11" Type="http://schemas.microsoft.com/office/2007/relationships/diagramDrawing" Target="../diagrams/drawing42.xml"/><Relationship Id="rId5" Type="http://schemas.openxmlformats.org/officeDocument/2006/relationships/diagramColors" Target="../diagrams/colors41.xml"/><Relationship Id="rId10" Type="http://schemas.openxmlformats.org/officeDocument/2006/relationships/diagramColors" Target="../diagrams/colors42.xml"/><Relationship Id="rId4" Type="http://schemas.openxmlformats.org/officeDocument/2006/relationships/diagramQuickStyle" Target="../diagrams/quickStyle41.xml"/><Relationship Id="rId9" Type="http://schemas.openxmlformats.org/officeDocument/2006/relationships/diagramQuickStyle" Target="../diagrams/quickStyle42.xml"/></Relationships>
</file>

<file path=ppt/slides/_rels/slide47.xml.rels><?xml version="1.0" encoding="UTF-8" standalone="yes"?>
<Relationships xmlns="http://schemas.openxmlformats.org/package/2006/relationships"><Relationship Id="rId8" Type="http://schemas.openxmlformats.org/officeDocument/2006/relationships/diagramLayout" Target="../diagrams/layout44.xml"/><Relationship Id="rId3" Type="http://schemas.openxmlformats.org/officeDocument/2006/relationships/diagramLayout" Target="../diagrams/layout43.xml"/><Relationship Id="rId7" Type="http://schemas.openxmlformats.org/officeDocument/2006/relationships/diagramData" Target="../diagrams/data44.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11" Type="http://schemas.microsoft.com/office/2007/relationships/diagramDrawing" Target="../diagrams/drawing44.xml"/><Relationship Id="rId5" Type="http://schemas.openxmlformats.org/officeDocument/2006/relationships/diagramColors" Target="../diagrams/colors43.xml"/><Relationship Id="rId10" Type="http://schemas.openxmlformats.org/officeDocument/2006/relationships/diagramColors" Target="../diagrams/colors44.xml"/><Relationship Id="rId4" Type="http://schemas.openxmlformats.org/officeDocument/2006/relationships/diagramQuickStyle" Target="../diagrams/quickStyle43.xml"/><Relationship Id="rId9" Type="http://schemas.openxmlformats.org/officeDocument/2006/relationships/diagramQuickStyle" Target="../diagrams/quickStyle44.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46.xml"/><Relationship Id="rId7" Type="http://schemas.microsoft.com/office/2007/relationships/diagramDrawing" Target="../diagrams/drawing4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2.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2.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0.xml"/><Relationship Id="rId2" Type="http://schemas.openxmlformats.org/officeDocument/2006/relationships/diagramData" Target="../diagrams/data50.xml"/><Relationship Id="rId1" Type="http://schemas.openxmlformats.org/officeDocument/2006/relationships/slideLayout" Target="../slideLayouts/slideLayout2.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2.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2.xml"/><Relationship Id="rId1" Type="http://schemas.openxmlformats.org/officeDocument/2006/relationships/slideLayout" Target="../slideLayouts/slideLayout2.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2.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54.xml"/><Relationship Id="rId2" Type="http://schemas.openxmlformats.org/officeDocument/2006/relationships/diagramData" Target="../diagrams/data54.xml"/><Relationship Id="rId1" Type="http://schemas.openxmlformats.org/officeDocument/2006/relationships/slideLayout" Target="../slideLayouts/slideLayout2.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55.xml"/><Relationship Id="rId7" Type="http://schemas.openxmlformats.org/officeDocument/2006/relationships/image" Target="../media/image27.jpg"/><Relationship Id="rId2" Type="http://schemas.openxmlformats.org/officeDocument/2006/relationships/diagramData" Target="../diagrams/data55.xml"/><Relationship Id="rId1" Type="http://schemas.openxmlformats.org/officeDocument/2006/relationships/slideLayout" Target="../slideLayouts/slideLayout2.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6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jfif"/></Relationships>
</file>

<file path=ppt/slides/_rels/slide6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4.jp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5.jp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079635709"/>
              </p:ext>
            </p:extLst>
          </p:nvPr>
        </p:nvGraphicFramePr>
        <p:xfrm>
          <a:off x="1523999" y="1823006"/>
          <a:ext cx="9144000" cy="3331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3966893723"/>
              </p:ext>
            </p:extLst>
          </p:nvPr>
        </p:nvGraphicFramePr>
        <p:xfrm>
          <a:off x="1642753" y="5333105"/>
          <a:ext cx="9144000" cy="130520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Rectangle 1"/>
          <p:cNvSpPr/>
          <p:nvPr/>
        </p:nvSpPr>
        <p:spPr>
          <a:xfrm>
            <a:off x="3137496" y="634808"/>
            <a:ext cx="5917005"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In The Name of God</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Slide Number Placeholder 2"/>
          <p:cNvSpPr>
            <a:spLocks noGrp="1"/>
          </p:cNvSpPr>
          <p:nvPr>
            <p:ph type="sldNum" sz="quarter" idx="12"/>
          </p:nvPr>
        </p:nvSpPr>
        <p:spPr/>
        <p:txBody>
          <a:bodyPr/>
          <a:lstStyle/>
          <a:p>
            <a:r>
              <a:rPr lang="en-US" smtClean="0"/>
              <a:t>1</a:t>
            </a:r>
            <a:endParaRPr lang="en-US" dirty="0" smtClean="0"/>
          </a:p>
        </p:txBody>
      </p:sp>
    </p:spTree>
    <p:extLst>
      <p:ext uri="{BB962C8B-B14F-4D97-AF65-F5344CB8AC3E}">
        <p14:creationId xmlns:p14="http://schemas.microsoft.com/office/powerpoint/2010/main" val="8391406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614361733"/>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838200" y="1825624"/>
            <a:ext cx="10515600" cy="4539549"/>
          </a:xfrm>
          <a:ln>
            <a:solidFill>
              <a:schemeClr val="accent1"/>
            </a:solidFill>
          </a:ln>
        </p:spPr>
        <p:txBody>
          <a:bodyPr>
            <a:normAutofit fontScale="70000" lnSpcReduction="20000"/>
          </a:bodyPr>
          <a:lstStyle/>
          <a:p>
            <a:pPr>
              <a:lnSpc>
                <a:spcPct val="150000"/>
              </a:lnSpc>
            </a:pPr>
            <a:r>
              <a:rPr lang="en-US" sz="4400" b="1" dirty="0">
                <a:solidFill>
                  <a:srgbClr val="000099"/>
                </a:solidFill>
              </a:rPr>
              <a:t>An unexplained elevation in maternal serum analytics may be the first sign of these </a:t>
            </a:r>
            <a:r>
              <a:rPr lang="en-US" sz="4400" b="1" dirty="0" smtClean="0">
                <a:solidFill>
                  <a:srgbClr val="000099"/>
                </a:solidFill>
              </a:rPr>
              <a:t>tumors (such as germ </a:t>
            </a:r>
            <a:r>
              <a:rPr lang="en-US" sz="4400" b="1" dirty="0">
                <a:solidFill>
                  <a:srgbClr val="000099"/>
                </a:solidFill>
              </a:rPr>
              <a:t>cell and sex cord-stromal </a:t>
            </a:r>
            <a:r>
              <a:rPr lang="en-US" sz="4400" b="1" dirty="0" smtClean="0">
                <a:solidFill>
                  <a:srgbClr val="000099"/>
                </a:solidFill>
              </a:rPr>
              <a:t>tumors)</a:t>
            </a:r>
            <a:r>
              <a:rPr lang="en-US" sz="4400" b="1" dirty="0">
                <a:solidFill>
                  <a:srgbClr val="000099"/>
                </a:solidFill>
              </a:rPr>
              <a:t> (</a:t>
            </a:r>
            <a:r>
              <a:rPr lang="en-US" sz="4400" b="1" dirty="0" err="1">
                <a:solidFill>
                  <a:srgbClr val="000099"/>
                </a:solidFill>
              </a:rPr>
              <a:t>eg</a:t>
            </a:r>
            <a:r>
              <a:rPr lang="en-US" sz="4400" b="1" dirty="0">
                <a:solidFill>
                  <a:srgbClr val="000099"/>
                </a:solidFill>
              </a:rPr>
              <a:t>, </a:t>
            </a:r>
            <a:r>
              <a:rPr lang="en-US" sz="4400" b="1" dirty="0" smtClean="0">
                <a:solidFill>
                  <a:srgbClr val="000099"/>
                </a:solidFill>
              </a:rPr>
              <a:t>AFP, </a:t>
            </a:r>
            <a:r>
              <a:rPr lang="en-US" sz="4400" b="1" dirty="0">
                <a:solidFill>
                  <a:srgbClr val="000099"/>
                </a:solidFill>
              </a:rPr>
              <a:t>inhibin A). </a:t>
            </a:r>
            <a:endParaRPr lang="en-US" sz="4400" b="1" dirty="0" smtClean="0">
              <a:solidFill>
                <a:srgbClr val="000099"/>
              </a:solidFill>
            </a:endParaRPr>
          </a:p>
          <a:p>
            <a:pPr marL="0" indent="0">
              <a:lnSpc>
                <a:spcPct val="150000"/>
              </a:lnSpc>
              <a:buNone/>
            </a:pPr>
            <a:endParaRPr lang="en-US" sz="4400" b="1" dirty="0">
              <a:solidFill>
                <a:srgbClr val="000099"/>
              </a:solidFill>
            </a:endParaRPr>
          </a:p>
          <a:p>
            <a:pPr>
              <a:lnSpc>
                <a:spcPct val="150000"/>
              </a:lnSpc>
              <a:buFont typeface="Wingdings" panose="05000000000000000000" pitchFamily="2" charset="2"/>
              <a:buChar char="Ø"/>
            </a:pPr>
            <a:r>
              <a:rPr lang="en-US" sz="5100" b="1" dirty="0" smtClean="0">
                <a:solidFill>
                  <a:srgbClr val="C00000"/>
                </a:solidFill>
              </a:rPr>
              <a:t>Screening for neural tube defects or</a:t>
            </a:r>
          </a:p>
          <a:p>
            <a:pPr>
              <a:lnSpc>
                <a:spcPct val="150000"/>
              </a:lnSpc>
              <a:buFont typeface="Wingdings" panose="05000000000000000000" pitchFamily="2" charset="2"/>
              <a:buChar char="Ø"/>
            </a:pPr>
            <a:r>
              <a:rPr lang="en-US" sz="5100" b="1" dirty="0" smtClean="0">
                <a:solidFill>
                  <a:srgbClr val="C00000"/>
                </a:solidFill>
              </a:rPr>
              <a:t>Down syndrome. </a:t>
            </a:r>
          </a:p>
          <a:p>
            <a:pPr>
              <a:lnSpc>
                <a:spcPct val="150000"/>
              </a:lnSpc>
            </a:pPr>
            <a:endParaRPr lang="en-US" sz="3700" b="1" dirty="0">
              <a:solidFill>
                <a:srgbClr val="0070C0"/>
              </a:solidFill>
            </a:endParaRPr>
          </a:p>
        </p:txBody>
      </p:sp>
      <p:sp>
        <p:nvSpPr>
          <p:cNvPr id="2" name="Slide Number Placeholder 1"/>
          <p:cNvSpPr>
            <a:spLocks noGrp="1"/>
          </p:cNvSpPr>
          <p:nvPr>
            <p:ph type="sldNum" sz="quarter" idx="12"/>
          </p:nvPr>
        </p:nvSpPr>
        <p:spPr/>
        <p:txBody>
          <a:bodyPr/>
          <a:lstStyle/>
          <a:p>
            <a:fld id="{B92E348F-7419-4DAB-BDB6-6190A5D03DF6}" type="slidenum">
              <a:rPr lang="fa-IR" smtClean="0"/>
              <a:t>10</a:t>
            </a:fld>
            <a:endParaRPr lang="fa-IR"/>
          </a:p>
        </p:txBody>
      </p:sp>
    </p:spTree>
    <p:extLst>
      <p:ext uri="{BB962C8B-B14F-4D97-AF65-F5344CB8AC3E}">
        <p14:creationId xmlns:p14="http://schemas.microsoft.com/office/powerpoint/2010/main" val="33610831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093332956"/>
              </p:ext>
            </p:extLst>
          </p:nvPr>
        </p:nvGraphicFramePr>
        <p:xfrm>
          <a:off x="838200" y="365126"/>
          <a:ext cx="10515600" cy="917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006931" y="1611907"/>
            <a:ext cx="8110846" cy="523220"/>
          </a:xfrm>
          <a:prstGeom prst="rect">
            <a:avLst/>
          </a:prstGeom>
          <a:solidFill>
            <a:schemeClr val="accent3">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1">
            <a:spAutoFit/>
          </a:bodyPr>
          <a:lstStyle/>
          <a:p>
            <a:pPr algn="ctr">
              <a:lnSpc>
                <a:spcPct val="100000"/>
              </a:lnSpc>
            </a:pPr>
            <a:r>
              <a:rPr lang="en-US" sz="2800" b="1" dirty="0">
                <a:solidFill>
                  <a:srgbClr val="C00000"/>
                </a:solidFill>
              </a:rPr>
              <a:t>Simple and </a:t>
            </a:r>
            <a:r>
              <a:rPr lang="en-US" sz="2800" b="1" dirty="0" smtClean="0">
                <a:solidFill>
                  <a:srgbClr val="C00000"/>
                </a:solidFill>
              </a:rPr>
              <a:t>complex, Benign  </a:t>
            </a:r>
            <a:r>
              <a:rPr lang="en-US" sz="2800" b="1" dirty="0">
                <a:solidFill>
                  <a:srgbClr val="C00000"/>
                </a:solidFill>
              </a:rPr>
              <a:t>or </a:t>
            </a:r>
            <a:r>
              <a:rPr lang="en-US" sz="2800" b="1" dirty="0" smtClean="0">
                <a:solidFill>
                  <a:srgbClr val="C00000"/>
                </a:solidFill>
              </a:rPr>
              <a:t>malignant</a:t>
            </a:r>
            <a:endParaRPr lang="en-US" sz="2800" b="1" dirty="0">
              <a:solidFill>
                <a:srgbClr val="C00000"/>
              </a:solidFill>
            </a:endParaRPr>
          </a:p>
        </p:txBody>
      </p:sp>
      <p:sp>
        <p:nvSpPr>
          <p:cNvPr id="6" name="Slide Number Placeholder 5"/>
          <p:cNvSpPr>
            <a:spLocks noGrp="1"/>
          </p:cNvSpPr>
          <p:nvPr>
            <p:ph type="sldNum" sz="quarter" idx="12"/>
          </p:nvPr>
        </p:nvSpPr>
        <p:spPr/>
        <p:txBody>
          <a:bodyPr/>
          <a:lstStyle/>
          <a:p>
            <a:fld id="{B92E348F-7419-4DAB-BDB6-6190A5D03DF6}" type="slidenum">
              <a:rPr lang="fa-IR" smtClean="0"/>
              <a:t>11</a:t>
            </a:fld>
            <a:endParaRPr lang="fa-IR"/>
          </a:p>
        </p:txBody>
      </p:sp>
      <p:sp>
        <p:nvSpPr>
          <p:cNvPr id="8" name="Content Placeholder 2"/>
          <p:cNvSpPr>
            <a:spLocks noGrp="1"/>
          </p:cNvSpPr>
          <p:nvPr>
            <p:ph idx="1"/>
          </p:nvPr>
        </p:nvSpPr>
        <p:spPr>
          <a:xfrm>
            <a:off x="827442" y="2291938"/>
            <a:ext cx="10515600" cy="4298867"/>
          </a:xfrm>
          <a:solidFill>
            <a:schemeClr val="bg1"/>
          </a:solidFill>
          <a:ln w="28575">
            <a:noFill/>
          </a:ln>
          <a:effectLst/>
          <a:scene3d>
            <a:camera prst="orthographicFront">
              <a:rot lat="0" lon="0" rev="0"/>
            </a:camera>
            <a:lightRig rig="chilly" dir="t">
              <a:rot lat="0" lon="0" rev="18480000"/>
            </a:lightRig>
          </a:scene3d>
          <a:sp3d prstMaterial="clear">
            <a:bevelT h="63500"/>
          </a:sp3d>
        </p:spPr>
        <p:txBody>
          <a:bodyPr>
            <a:normAutofit fontScale="85000" lnSpcReduction="20000"/>
          </a:bodyPr>
          <a:lstStyle/>
          <a:p>
            <a:endParaRPr lang="en-US" sz="3300" b="1" dirty="0" smtClean="0">
              <a:solidFill>
                <a:srgbClr val="0070C0"/>
              </a:solidFill>
            </a:endParaRPr>
          </a:p>
          <a:p>
            <a:r>
              <a:rPr lang="en-US" sz="3300" b="1" dirty="0" smtClean="0">
                <a:solidFill>
                  <a:srgbClr val="0070C0"/>
                </a:solidFill>
              </a:rPr>
              <a:t>Most </a:t>
            </a:r>
            <a:r>
              <a:rPr lang="en-US" sz="3400" b="1" dirty="0">
                <a:solidFill>
                  <a:srgbClr val="0070C0"/>
                </a:solidFill>
              </a:rPr>
              <a:t>benign </a:t>
            </a:r>
            <a:r>
              <a:rPr lang="en-US" sz="3400" b="1" dirty="0" smtClean="0">
                <a:solidFill>
                  <a:srgbClr val="0070C0"/>
                </a:solidFill>
              </a:rPr>
              <a:t>neoplasms are </a:t>
            </a:r>
            <a:r>
              <a:rPr lang="en-US" sz="3600" dirty="0">
                <a:solidFill>
                  <a:srgbClr val="0070C0"/>
                </a:solidFill>
              </a:rPr>
              <a:t>functional ovarian cysts (follicular or corpus </a:t>
            </a:r>
            <a:r>
              <a:rPr lang="en-US" sz="3600" dirty="0" smtClean="0">
                <a:solidFill>
                  <a:srgbClr val="0070C0"/>
                </a:solidFill>
              </a:rPr>
              <a:t>luteum), </a:t>
            </a:r>
            <a:r>
              <a:rPr lang="en-US" sz="3400" b="1" dirty="0" smtClean="0">
                <a:solidFill>
                  <a:srgbClr val="0070C0"/>
                </a:solidFill>
              </a:rPr>
              <a:t>less </a:t>
            </a:r>
            <a:r>
              <a:rPr lang="en-US" sz="3400" b="1" dirty="0">
                <a:solidFill>
                  <a:srgbClr val="0070C0"/>
                </a:solidFill>
              </a:rPr>
              <a:t>than </a:t>
            </a:r>
            <a:r>
              <a:rPr lang="en-US" sz="3300" b="1" dirty="0" smtClean="0">
                <a:solidFill>
                  <a:srgbClr val="0070C0"/>
                </a:solidFill>
              </a:rPr>
              <a:t>5 </a:t>
            </a:r>
            <a:r>
              <a:rPr lang="en-US" sz="3300" b="1" dirty="0">
                <a:solidFill>
                  <a:srgbClr val="0070C0"/>
                </a:solidFill>
              </a:rPr>
              <a:t>cm in diameter. </a:t>
            </a:r>
            <a:endParaRPr lang="en-US" sz="3300" b="1" dirty="0" smtClean="0">
              <a:solidFill>
                <a:srgbClr val="0070C0"/>
              </a:solidFill>
            </a:endParaRPr>
          </a:p>
          <a:p>
            <a:endParaRPr lang="en-US" sz="3300" dirty="0" smtClean="0">
              <a:solidFill>
                <a:srgbClr val="0070C0"/>
              </a:solidFill>
            </a:endParaRPr>
          </a:p>
          <a:p>
            <a:endParaRPr lang="en-US" sz="3300" dirty="0" smtClean="0">
              <a:solidFill>
                <a:srgbClr val="0070C0"/>
              </a:solidFill>
            </a:endParaRPr>
          </a:p>
          <a:p>
            <a:r>
              <a:rPr lang="en-US" sz="3300" b="1" dirty="0" smtClean="0">
                <a:solidFill>
                  <a:srgbClr val="0070C0"/>
                </a:solidFill>
              </a:rPr>
              <a:t>Approximately </a:t>
            </a:r>
            <a:r>
              <a:rPr lang="en-US" sz="3300" b="1" dirty="0">
                <a:solidFill>
                  <a:srgbClr val="0070C0"/>
                </a:solidFill>
              </a:rPr>
              <a:t>70 percent of all </a:t>
            </a:r>
            <a:r>
              <a:rPr lang="en-US" sz="3300" b="1" dirty="0" smtClean="0">
                <a:solidFill>
                  <a:srgbClr val="0070C0"/>
                </a:solidFill>
              </a:rPr>
              <a:t>detected </a:t>
            </a:r>
            <a:r>
              <a:rPr lang="en-US" sz="3300" b="1" dirty="0">
                <a:solidFill>
                  <a:srgbClr val="0070C0"/>
                </a:solidFill>
              </a:rPr>
              <a:t>in the </a:t>
            </a:r>
            <a:r>
              <a:rPr lang="en-US" sz="3300" b="1" dirty="0" smtClean="0">
                <a:solidFill>
                  <a:srgbClr val="0070C0"/>
                </a:solidFill>
              </a:rPr>
              <a:t>first trimester ( </a:t>
            </a:r>
            <a:r>
              <a:rPr lang="en-US" sz="3300" b="1" dirty="0">
                <a:solidFill>
                  <a:srgbClr val="0070C0"/>
                </a:solidFill>
              </a:rPr>
              <a:t>resolve by the early part of the second </a:t>
            </a:r>
            <a:r>
              <a:rPr lang="en-US" sz="3300" b="1" dirty="0" smtClean="0">
                <a:solidFill>
                  <a:srgbClr val="0070C0"/>
                </a:solidFill>
              </a:rPr>
              <a:t>trimester).</a:t>
            </a:r>
          </a:p>
          <a:p>
            <a:endParaRPr lang="en-US" sz="3300" dirty="0" smtClean="0">
              <a:solidFill>
                <a:srgbClr val="0070C0"/>
              </a:solidFill>
            </a:endParaRPr>
          </a:p>
          <a:p>
            <a:r>
              <a:rPr lang="en-US" sz="3300" dirty="0" smtClean="0">
                <a:solidFill>
                  <a:srgbClr val="0070C0"/>
                </a:solidFill>
              </a:rPr>
              <a:t>The </a:t>
            </a:r>
            <a:r>
              <a:rPr lang="en-US" sz="3300" dirty="0">
                <a:solidFill>
                  <a:srgbClr val="0070C0"/>
                </a:solidFill>
              </a:rPr>
              <a:t>majority of </a:t>
            </a:r>
            <a:r>
              <a:rPr lang="en-US" sz="3300" b="1" dirty="0">
                <a:solidFill>
                  <a:srgbClr val="0070C0"/>
                </a:solidFill>
              </a:rPr>
              <a:t>persistent adnexal masses </a:t>
            </a:r>
            <a:r>
              <a:rPr lang="en-US" sz="3300" b="1" dirty="0" smtClean="0">
                <a:solidFill>
                  <a:srgbClr val="0070C0"/>
                </a:solidFill>
              </a:rPr>
              <a:t>5 cm </a:t>
            </a:r>
            <a:r>
              <a:rPr lang="en-US" sz="3300" b="1" dirty="0">
                <a:solidFill>
                  <a:srgbClr val="0070C0"/>
                </a:solidFill>
              </a:rPr>
              <a:t>or greater </a:t>
            </a:r>
            <a:r>
              <a:rPr lang="en-US" sz="3300" dirty="0">
                <a:solidFill>
                  <a:srgbClr val="0070C0"/>
                </a:solidFill>
              </a:rPr>
              <a:t>in diameter are mature </a:t>
            </a:r>
            <a:r>
              <a:rPr lang="en-US" sz="3300" dirty="0" smtClean="0">
                <a:solidFill>
                  <a:srgbClr val="0070C0"/>
                </a:solidFill>
              </a:rPr>
              <a:t>teratomas (</a:t>
            </a:r>
            <a:r>
              <a:rPr lang="en-US" sz="3300" b="1" dirty="0" smtClean="0">
                <a:solidFill>
                  <a:srgbClr val="0070C0"/>
                </a:solidFill>
              </a:rPr>
              <a:t>ultrasonographic appearance).</a:t>
            </a:r>
            <a:r>
              <a:rPr lang="en-US" b="1" dirty="0" smtClean="0"/>
              <a:t/>
            </a:r>
            <a:br>
              <a:rPr lang="en-US" b="1" dirty="0" smtClean="0"/>
            </a:br>
            <a:r>
              <a:rPr lang="en-US" dirty="0" smtClean="0"/>
              <a:t> </a:t>
            </a:r>
            <a:endParaRPr lang="fa-IR" dirty="0"/>
          </a:p>
        </p:txBody>
      </p:sp>
    </p:spTree>
    <p:extLst>
      <p:ext uri="{BB962C8B-B14F-4D97-AF65-F5344CB8AC3E}">
        <p14:creationId xmlns:p14="http://schemas.microsoft.com/office/powerpoint/2010/main" val="1787412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91998301"/>
              </p:ext>
            </p:extLst>
          </p:nvPr>
        </p:nvGraphicFramePr>
        <p:xfrm>
          <a:off x="838200" y="365126"/>
          <a:ext cx="10515600" cy="1095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a:xfrm>
            <a:off x="838200" y="1825624"/>
            <a:ext cx="10515600" cy="4273961"/>
          </a:xfrm>
          <a:ln>
            <a:solidFill>
              <a:schemeClr val="accent1"/>
            </a:solidFill>
          </a:ln>
        </p:spPr>
        <p:txBody>
          <a:bodyPr>
            <a:normAutofit fontScale="92500" lnSpcReduction="10000"/>
          </a:bodyPr>
          <a:lstStyle/>
          <a:p>
            <a:pPr marL="0" indent="0">
              <a:buNone/>
            </a:pPr>
            <a:endParaRPr lang="en-US" dirty="0" smtClean="0">
              <a:solidFill>
                <a:srgbClr val="0070C0"/>
              </a:solidFill>
            </a:endParaRPr>
          </a:p>
          <a:p>
            <a:pPr>
              <a:lnSpc>
                <a:spcPct val="150000"/>
              </a:lnSpc>
            </a:pPr>
            <a:r>
              <a:rPr lang="en-US" sz="4000" b="1" dirty="0" smtClean="0">
                <a:solidFill>
                  <a:srgbClr val="C00000"/>
                </a:solidFill>
              </a:rPr>
              <a:t>Follicular cysts </a:t>
            </a:r>
          </a:p>
          <a:p>
            <a:pPr>
              <a:lnSpc>
                <a:spcPct val="150000"/>
              </a:lnSpc>
            </a:pPr>
            <a:r>
              <a:rPr lang="en-US" sz="4000" dirty="0" err="1" smtClean="0">
                <a:solidFill>
                  <a:srgbClr val="C00000"/>
                </a:solidFill>
              </a:rPr>
              <a:t>Unilocular</a:t>
            </a:r>
            <a:r>
              <a:rPr lang="en-US" sz="4000" dirty="0" smtClean="0">
                <a:solidFill>
                  <a:srgbClr val="C00000"/>
                </a:solidFill>
              </a:rPr>
              <a:t> serous</a:t>
            </a:r>
          </a:p>
          <a:p>
            <a:pPr>
              <a:lnSpc>
                <a:spcPct val="150000"/>
              </a:lnSpc>
            </a:pPr>
            <a:r>
              <a:rPr lang="en-US" sz="4000" b="1" dirty="0" smtClean="0">
                <a:solidFill>
                  <a:srgbClr val="C00000"/>
                </a:solidFill>
              </a:rPr>
              <a:t>Mucinous cystadenoma </a:t>
            </a:r>
          </a:p>
          <a:p>
            <a:pPr>
              <a:lnSpc>
                <a:spcPct val="150000"/>
              </a:lnSpc>
            </a:pPr>
            <a:r>
              <a:rPr lang="en-US" sz="4000" dirty="0" err="1" smtClean="0">
                <a:solidFill>
                  <a:srgbClr val="C00000"/>
                </a:solidFill>
              </a:rPr>
              <a:t>Hydrosalpinx</a:t>
            </a:r>
            <a:endParaRPr lang="en-US" sz="4000" dirty="0" smtClean="0">
              <a:solidFill>
                <a:srgbClr val="C00000"/>
              </a:solidFill>
            </a:endParaRPr>
          </a:p>
          <a:p>
            <a:endParaRPr lang="en-US" dirty="0" smtClean="0">
              <a:solidFill>
                <a:srgbClr val="0070C0"/>
              </a:solidFill>
            </a:endParaRPr>
          </a:p>
        </p:txBody>
      </p:sp>
      <p:graphicFrame>
        <p:nvGraphicFramePr>
          <p:cNvPr id="5" name="Diagram 4"/>
          <p:cNvGraphicFramePr/>
          <p:nvPr>
            <p:extLst>
              <p:ext uri="{D42A27DB-BD31-4B8C-83A1-F6EECF244321}">
                <p14:modId xmlns:p14="http://schemas.microsoft.com/office/powerpoint/2010/main" val="2827194190"/>
              </p:ext>
            </p:extLst>
          </p:nvPr>
        </p:nvGraphicFramePr>
        <p:xfrm>
          <a:off x="6701642" y="3468831"/>
          <a:ext cx="4227615" cy="144897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Oval 5"/>
          <p:cNvSpPr/>
          <p:nvPr/>
        </p:nvSpPr>
        <p:spPr>
          <a:xfrm>
            <a:off x="7853445" y="5015548"/>
            <a:ext cx="1448995" cy="1448995"/>
          </a:xfrm>
          <a:prstGeom prst="ellipse">
            <a:avLst/>
          </a:prstGeom>
          <a:blipFill>
            <a:blip r:embed="rId13">
              <a:extLst>
                <a:ext uri="{28A0092B-C50C-407E-A947-70E740481C1C}">
                  <a14:useLocalDpi xmlns:a14="http://schemas.microsoft.com/office/drawing/2010/main" val="0"/>
                </a:ext>
              </a:extLst>
            </a:blip>
            <a:srcRect/>
            <a:stretch>
              <a:fillRect l="-1000" r="-1000"/>
            </a:stretch>
          </a:blipFill>
          <a:effectLst>
            <a:softEdge rad="63500"/>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 name="Slide Number Placeholder 1"/>
          <p:cNvSpPr>
            <a:spLocks noGrp="1"/>
          </p:cNvSpPr>
          <p:nvPr>
            <p:ph type="sldNum" sz="quarter" idx="12"/>
          </p:nvPr>
        </p:nvSpPr>
        <p:spPr/>
        <p:txBody>
          <a:bodyPr/>
          <a:lstStyle/>
          <a:p>
            <a:fld id="{B92E348F-7419-4DAB-BDB6-6190A5D03DF6}" type="slidenum">
              <a:rPr lang="fa-IR" smtClean="0"/>
              <a:t>12</a:t>
            </a:fld>
            <a:endParaRPr lang="fa-IR"/>
          </a:p>
        </p:txBody>
      </p:sp>
    </p:spTree>
    <p:extLst>
      <p:ext uri="{BB962C8B-B14F-4D97-AF65-F5344CB8AC3E}">
        <p14:creationId xmlns:p14="http://schemas.microsoft.com/office/powerpoint/2010/main" val="6568547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244396882"/>
              </p:ext>
            </p:extLst>
          </p:nvPr>
        </p:nvGraphicFramePr>
        <p:xfrm>
          <a:off x="838200" y="581775"/>
          <a:ext cx="10515600" cy="10480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838200" y="1825625"/>
            <a:ext cx="10515600" cy="3456380"/>
          </a:xfrm>
          <a:ln>
            <a:solidFill>
              <a:schemeClr val="accent1"/>
            </a:solidFill>
          </a:ln>
        </p:spPr>
        <p:txBody>
          <a:bodyPr>
            <a:normAutofit fontScale="92500" lnSpcReduction="20000"/>
          </a:bodyPr>
          <a:lstStyle/>
          <a:p>
            <a:endParaRPr lang="en-US" b="1" dirty="0" smtClean="0">
              <a:solidFill>
                <a:srgbClr val="0070C0"/>
              </a:solidFill>
            </a:endParaRPr>
          </a:p>
          <a:p>
            <a:r>
              <a:rPr lang="en-US" b="1" dirty="0" smtClean="0">
                <a:solidFill>
                  <a:srgbClr val="C00000"/>
                </a:solidFill>
              </a:rPr>
              <a:t>Corpus Luteum, </a:t>
            </a:r>
            <a:r>
              <a:rPr lang="en-US" sz="2900" b="1" dirty="0" smtClean="0">
                <a:solidFill>
                  <a:srgbClr val="C00000"/>
                </a:solidFill>
              </a:rPr>
              <a:t>hemorrhagic cyst </a:t>
            </a:r>
            <a:endParaRPr lang="en-US" sz="2900" b="1" dirty="0">
              <a:solidFill>
                <a:srgbClr val="C00000"/>
              </a:solidFill>
            </a:endParaRPr>
          </a:p>
          <a:p>
            <a:r>
              <a:rPr lang="en-US" b="1" dirty="0" smtClean="0">
                <a:solidFill>
                  <a:srgbClr val="C00000"/>
                </a:solidFill>
              </a:rPr>
              <a:t>Mature Teratomas</a:t>
            </a:r>
          </a:p>
          <a:p>
            <a:r>
              <a:rPr lang="en-US" b="1" dirty="0" smtClean="0">
                <a:solidFill>
                  <a:srgbClr val="C00000"/>
                </a:solidFill>
              </a:rPr>
              <a:t>Endometriomas</a:t>
            </a:r>
            <a:endParaRPr lang="en-US" b="1" dirty="0">
              <a:solidFill>
                <a:srgbClr val="C00000"/>
              </a:solidFill>
            </a:endParaRPr>
          </a:p>
          <a:p>
            <a:r>
              <a:rPr lang="en-US" b="1" dirty="0" err="1">
                <a:solidFill>
                  <a:srgbClr val="C00000"/>
                </a:solidFill>
              </a:rPr>
              <a:t>Multilocular</a:t>
            </a:r>
            <a:r>
              <a:rPr lang="en-US" b="1" dirty="0">
                <a:solidFill>
                  <a:srgbClr val="C00000"/>
                </a:solidFill>
              </a:rPr>
              <a:t> Cystadenomas </a:t>
            </a:r>
            <a:endParaRPr lang="en-US" b="1" dirty="0" smtClean="0">
              <a:solidFill>
                <a:srgbClr val="C00000"/>
              </a:solidFill>
            </a:endParaRPr>
          </a:p>
          <a:p>
            <a:r>
              <a:rPr lang="en-US" b="1" dirty="0" err="1" smtClean="0">
                <a:solidFill>
                  <a:srgbClr val="C00000"/>
                </a:solidFill>
              </a:rPr>
              <a:t>Hydrosalpinx</a:t>
            </a:r>
            <a:r>
              <a:rPr lang="en-US" b="1" dirty="0" smtClean="0">
                <a:solidFill>
                  <a:srgbClr val="C00000"/>
                </a:solidFill>
              </a:rPr>
              <a:t> with </a:t>
            </a:r>
            <a:r>
              <a:rPr lang="en-US" b="1" dirty="0" err="1" smtClean="0">
                <a:solidFill>
                  <a:srgbClr val="C00000"/>
                </a:solidFill>
              </a:rPr>
              <a:t>Septation</a:t>
            </a:r>
            <a:endParaRPr lang="en-US" b="1" dirty="0" smtClean="0">
              <a:solidFill>
                <a:srgbClr val="C00000"/>
              </a:solidFill>
            </a:endParaRPr>
          </a:p>
          <a:p>
            <a:r>
              <a:rPr lang="en-US" b="1" dirty="0" smtClean="0">
                <a:solidFill>
                  <a:srgbClr val="C00000"/>
                </a:solidFill>
              </a:rPr>
              <a:t>Theca Lutein Cysts </a:t>
            </a:r>
          </a:p>
          <a:p>
            <a:r>
              <a:rPr lang="en-US" b="1" dirty="0" smtClean="0">
                <a:solidFill>
                  <a:srgbClr val="C00000"/>
                </a:solidFill>
              </a:rPr>
              <a:t>Extrauterine Pregnancies</a:t>
            </a:r>
            <a:r>
              <a:rPr lang="en-US" dirty="0" smtClean="0">
                <a:solidFill>
                  <a:srgbClr val="C00000"/>
                </a:solidFill>
              </a:rPr>
              <a:t> </a:t>
            </a:r>
            <a:endParaRPr lang="fa-IR" dirty="0">
              <a:solidFill>
                <a:srgbClr val="C00000"/>
              </a:solidFill>
            </a:endParaRPr>
          </a:p>
        </p:txBody>
      </p:sp>
      <p:sp>
        <p:nvSpPr>
          <p:cNvPr id="5" name="TextBox 4"/>
          <p:cNvSpPr txBox="1"/>
          <p:nvPr/>
        </p:nvSpPr>
        <p:spPr>
          <a:xfrm>
            <a:off x="1133790" y="5514210"/>
            <a:ext cx="10090673" cy="646331"/>
          </a:xfrm>
          <a:prstGeom prst="rect">
            <a:avLst/>
          </a:prstGeom>
          <a:noFill/>
          <a:ln>
            <a:solidFill>
              <a:schemeClr val="accent1"/>
            </a:solidFill>
          </a:ln>
        </p:spPr>
        <p:txBody>
          <a:bodyPr wrap="square" rtlCol="1">
            <a:spAutoFit/>
          </a:bodyPr>
          <a:lstStyle/>
          <a:p>
            <a:r>
              <a:rPr lang="en-US" dirty="0">
                <a:solidFill>
                  <a:srgbClr val="0070C0"/>
                </a:solidFill>
              </a:rPr>
              <a:t> </a:t>
            </a:r>
            <a:r>
              <a:rPr lang="en-US" b="1" dirty="0">
                <a:solidFill>
                  <a:srgbClr val="0070C0"/>
                </a:solidFill>
              </a:rPr>
              <a:t>The corpus luteum persists longer during pregnancy and thus is likely to reach a larger size and may become hemorrhagic, rupture, or undergo torsion. </a:t>
            </a:r>
            <a:endParaRPr lang="fa-IR" b="1" dirty="0"/>
          </a:p>
        </p:txBody>
      </p:sp>
      <p:sp>
        <p:nvSpPr>
          <p:cNvPr id="7" name="Oval 6"/>
          <p:cNvSpPr/>
          <p:nvPr/>
        </p:nvSpPr>
        <p:spPr>
          <a:xfrm>
            <a:off x="9405257" y="3600755"/>
            <a:ext cx="1603168" cy="1485441"/>
          </a:xfrm>
          <a:prstGeom prst="ellipse">
            <a:avLst/>
          </a:prstGeom>
          <a:blipFill>
            <a:blip r:embed="rId7">
              <a:extLst>
                <a:ext uri="{28A0092B-C50C-407E-A947-70E740481C1C}">
                  <a14:useLocalDpi xmlns:a14="http://schemas.microsoft.com/office/drawing/2010/main" val="0"/>
                </a:ext>
              </a:extLst>
            </a:blip>
            <a:srcRect/>
            <a:stretch>
              <a:fillRect l="-29000" r="-29000"/>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Oval 7"/>
          <p:cNvSpPr/>
          <p:nvPr/>
        </p:nvSpPr>
        <p:spPr>
          <a:xfrm>
            <a:off x="7428901" y="3600756"/>
            <a:ext cx="1630981" cy="1485441"/>
          </a:xfrm>
          <a:prstGeom prst="ellipse">
            <a:avLst/>
          </a:prstGeom>
          <a:blipFill>
            <a:blip r:embed="rId8">
              <a:extLst>
                <a:ext uri="{28A0092B-C50C-407E-A947-70E740481C1C}">
                  <a14:useLocalDpi xmlns:a14="http://schemas.microsoft.com/office/drawing/2010/main" val="0"/>
                </a:ext>
              </a:extLst>
            </a:blip>
            <a:srcRect/>
            <a:stretch>
              <a:fillRect t="-3000" b="-3000"/>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Oval 8"/>
          <p:cNvSpPr/>
          <p:nvPr/>
        </p:nvSpPr>
        <p:spPr>
          <a:xfrm>
            <a:off x="7448744" y="1918645"/>
            <a:ext cx="1591294" cy="1486300"/>
          </a:xfrm>
          <a:prstGeom prst="ellipse">
            <a:avLst/>
          </a:prstGeom>
          <a:blipFill>
            <a:blip r:embed="rId9">
              <a:extLst>
                <a:ext uri="{28A0092B-C50C-407E-A947-70E740481C1C}">
                  <a14:useLocalDpi xmlns:a14="http://schemas.microsoft.com/office/drawing/2010/main" val="0"/>
                </a:ext>
              </a:extLst>
            </a:blip>
            <a:srcRect/>
            <a:stretch>
              <a:fillRect l="-23000" r="-2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Oval 9"/>
          <p:cNvSpPr/>
          <p:nvPr/>
        </p:nvSpPr>
        <p:spPr>
          <a:xfrm>
            <a:off x="9405257" y="1886496"/>
            <a:ext cx="1603168" cy="1518449"/>
          </a:xfrm>
          <a:prstGeom prst="ellipse">
            <a:avLst/>
          </a:prstGeom>
          <a:blipFill>
            <a:blip r:embed="rId10">
              <a:extLs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Slide Number Placeholder 5"/>
          <p:cNvSpPr>
            <a:spLocks noGrp="1"/>
          </p:cNvSpPr>
          <p:nvPr>
            <p:ph type="sldNum" sz="quarter" idx="12"/>
          </p:nvPr>
        </p:nvSpPr>
        <p:spPr/>
        <p:txBody>
          <a:bodyPr/>
          <a:lstStyle/>
          <a:p>
            <a:fld id="{B92E348F-7419-4DAB-BDB6-6190A5D03DF6}" type="slidenum">
              <a:rPr lang="fa-IR" smtClean="0"/>
              <a:t>13</a:t>
            </a:fld>
            <a:endParaRPr lang="fa-IR"/>
          </a:p>
        </p:txBody>
      </p:sp>
    </p:spTree>
    <p:extLst>
      <p:ext uri="{BB962C8B-B14F-4D97-AF65-F5344CB8AC3E}">
        <p14:creationId xmlns:p14="http://schemas.microsoft.com/office/powerpoint/2010/main" val="37121021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41071"/>
            <a:ext cx="10515600" cy="792223"/>
          </a:xfrm>
          <a:solidFill>
            <a:schemeClr val="accent5">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en-US" b="1" dirty="0" smtClean="0">
                <a:solidFill>
                  <a:srgbClr val="0A50B6"/>
                </a:solidFill>
              </a:rPr>
              <a:t>Adnexal masses that are invariably benign </a:t>
            </a:r>
            <a:endParaRPr lang="fa-IR" b="1" dirty="0">
              <a:solidFill>
                <a:srgbClr val="0A50B6"/>
              </a:solidFill>
            </a:endParaRPr>
          </a:p>
        </p:txBody>
      </p:sp>
      <p:sp>
        <p:nvSpPr>
          <p:cNvPr id="3" name="Content Placeholder 2"/>
          <p:cNvSpPr>
            <a:spLocks noGrp="1"/>
          </p:cNvSpPr>
          <p:nvPr>
            <p:ph idx="1"/>
          </p:nvPr>
        </p:nvSpPr>
        <p:spPr>
          <a:xfrm>
            <a:off x="838200" y="1468231"/>
            <a:ext cx="10515600" cy="5261293"/>
          </a:xfrm>
          <a:ln>
            <a:solidFill>
              <a:schemeClr val="accent1"/>
            </a:solidFill>
          </a:ln>
        </p:spPr>
        <p:txBody>
          <a:bodyPr>
            <a:noAutofit/>
          </a:bodyPr>
          <a:lstStyle/>
          <a:p>
            <a:pPr>
              <a:lnSpc>
                <a:spcPct val="200000"/>
              </a:lnSpc>
            </a:pPr>
            <a:r>
              <a:rPr lang="en-US" sz="3200" b="1" dirty="0" smtClean="0">
                <a:solidFill>
                  <a:srgbClr val="000099"/>
                </a:solidFill>
              </a:rPr>
              <a:t>Remnants of paramesonephric ducts or mesothelial inclusion cysts: </a:t>
            </a:r>
          </a:p>
          <a:p>
            <a:pPr>
              <a:lnSpc>
                <a:spcPct val="200000"/>
              </a:lnSpc>
              <a:buFont typeface="Wingdings" panose="05000000000000000000" pitchFamily="2" charset="2"/>
              <a:buChar char="Ø"/>
            </a:pPr>
            <a:r>
              <a:rPr lang="en-US" sz="3200" b="1" dirty="0" smtClean="0">
                <a:solidFill>
                  <a:srgbClr val="C00000"/>
                </a:solidFill>
              </a:rPr>
              <a:t>Paratubal cyst, Paraovarian cyst, </a:t>
            </a:r>
          </a:p>
          <a:p>
            <a:pPr>
              <a:lnSpc>
                <a:spcPct val="200000"/>
              </a:lnSpc>
              <a:buFont typeface="Wingdings" panose="05000000000000000000" pitchFamily="2" charset="2"/>
              <a:buChar char="Ø"/>
            </a:pPr>
            <a:r>
              <a:rPr lang="en-US" sz="3200" b="1" dirty="0" smtClean="0">
                <a:solidFill>
                  <a:srgbClr val="C00000"/>
                </a:solidFill>
              </a:rPr>
              <a:t>Paramesonephric cyst (hydatid of Morgagni)</a:t>
            </a:r>
          </a:p>
          <a:p>
            <a:pPr>
              <a:lnSpc>
                <a:spcPct val="200000"/>
              </a:lnSpc>
            </a:pPr>
            <a:r>
              <a:rPr lang="en-US" sz="3200" b="1" dirty="0" smtClean="0">
                <a:solidFill>
                  <a:srgbClr val="000099"/>
                </a:solidFill>
              </a:rPr>
              <a:t>Broad ligament leiomyoma</a:t>
            </a:r>
            <a:r>
              <a:rPr lang="en-US" sz="4000" b="1" dirty="0" smtClean="0">
                <a:solidFill>
                  <a:srgbClr val="000099"/>
                </a:solidFill>
              </a:rPr>
              <a:t/>
            </a:r>
            <a:br>
              <a:rPr lang="en-US" sz="4000" b="1" dirty="0" smtClean="0">
                <a:solidFill>
                  <a:srgbClr val="000099"/>
                </a:solidFill>
              </a:rPr>
            </a:br>
            <a:endParaRPr lang="fa-IR" sz="4000" b="1" dirty="0">
              <a:solidFill>
                <a:srgbClr val="000099"/>
              </a:solidFill>
            </a:endParaRPr>
          </a:p>
        </p:txBody>
      </p:sp>
      <p:sp>
        <p:nvSpPr>
          <p:cNvPr id="5" name="Oval 4"/>
          <p:cNvSpPr/>
          <p:nvPr/>
        </p:nvSpPr>
        <p:spPr>
          <a:xfrm>
            <a:off x="9916886" y="2873829"/>
            <a:ext cx="1293420" cy="1175658"/>
          </a:xfrm>
          <a:prstGeom prst="ellipse">
            <a:avLst/>
          </a:prstGeom>
          <a:blipFill>
            <a:blip r:embed="rId3">
              <a:extLst>
                <a:ext uri="{28A0092B-C50C-407E-A947-70E740481C1C}">
                  <a14:useLocalDpi xmlns:a14="http://schemas.microsoft.com/office/drawing/2010/main" val="0"/>
                </a:ext>
              </a:extLst>
            </a:blip>
            <a:srcRect/>
            <a:stretch>
              <a:fillRect l="-16000" r="-16000"/>
            </a:stretch>
          </a:blipFill>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Oval 5"/>
          <p:cNvSpPr/>
          <p:nvPr/>
        </p:nvSpPr>
        <p:spPr>
          <a:xfrm>
            <a:off x="9916887" y="4184424"/>
            <a:ext cx="1293420" cy="1270660"/>
          </a:xfrm>
          <a:prstGeom prst="ellipse">
            <a:avLst/>
          </a:prstGeom>
          <a:blipFill>
            <a:blip r:embed="rId4">
              <a:extLst>
                <a:ext uri="{28A0092B-C50C-407E-A947-70E740481C1C}">
                  <a14:useLocalDpi xmlns:a14="http://schemas.microsoft.com/office/drawing/2010/main" val="0"/>
                </a:ext>
              </a:extLst>
            </a:blip>
            <a:srcRect/>
            <a:stretch>
              <a:fillRect l="-26000" r="-26000"/>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Oval 6"/>
          <p:cNvSpPr/>
          <p:nvPr/>
        </p:nvSpPr>
        <p:spPr>
          <a:xfrm>
            <a:off x="9916886" y="5522552"/>
            <a:ext cx="1293420" cy="1206973"/>
          </a:xfrm>
          <a:prstGeom prst="ellipse">
            <a:avLst/>
          </a:prstGeom>
          <a:blipFill>
            <a:blip r:embed="rId5">
              <a:extLst>
                <a:ext uri="{28A0092B-C50C-407E-A947-70E740481C1C}">
                  <a14:useLocalDpi xmlns:a14="http://schemas.microsoft.com/office/drawing/2010/main" val="0"/>
                </a:ext>
              </a:extLst>
            </a:blip>
            <a:srcRect/>
            <a:stretch>
              <a:fillRect l="-12000" r="-12000"/>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 name="Slide Number Placeholder 3"/>
          <p:cNvSpPr>
            <a:spLocks noGrp="1"/>
          </p:cNvSpPr>
          <p:nvPr>
            <p:ph type="sldNum" sz="quarter" idx="12"/>
          </p:nvPr>
        </p:nvSpPr>
        <p:spPr/>
        <p:txBody>
          <a:bodyPr/>
          <a:lstStyle/>
          <a:p>
            <a:fld id="{B92E348F-7419-4DAB-BDB6-6190A5D03DF6}" type="slidenum">
              <a:rPr lang="fa-IR" smtClean="0"/>
              <a:t>14</a:t>
            </a:fld>
            <a:endParaRPr lang="fa-IR"/>
          </a:p>
        </p:txBody>
      </p:sp>
    </p:spTree>
    <p:extLst>
      <p:ext uri="{BB962C8B-B14F-4D97-AF65-F5344CB8AC3E}">
        <p14:creationId xmlns:p14="http://schemas.microsoft.com/office/powerpoint/2010/main" val="20968180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210365808"/>
              </p:ext>
            </p:extLst>
          </p:nvPr>
        </p:nvGraphicFramePr>
        <p:xfrm>
          <a:off x="838200" y="439389"/>
          <a:ext cx="10515600" cy="1045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a:xfrm>
            <a:off x="838200" y="1716233"/>
            <a:ext cx="10515600" cy="4043299"/>
          </a:xfrm>
          <a:ln>
            <a:solidFill>
              <a:schemeClr val="accent1"/>
            </a:solidFill>
          </a:ln>
        </p:spPr>
        <p:txBody>
          <a:bodyPr>
            <a:normAutofit fontScale="92500" lnSpcReduction="10000"/>
          </a:bodyPr>
          <a:lstStyle/>
          <a:p>
            <a:pPr>
              <a:lnSpc>
                <a:spcPct val="150000"/>
              </a:lnSpc>
            </a:pPr>
            <a:r>
              <a:rPr lang="en-US" b="1" dirty="0" err="1" smtClean="0">
                <a:solidFill>
                  <a:srgbClr val="0070C0"/>
                </a:solidFill>
              </a:rPr>
              <a:t>Hyperreactio</a:t>
            </a:r>
            <a:r>
              <a:rPr lang="en-US" b="1" dirty="0" smtClean="0">
                <a:solidFill>
                  <a:srgbClr val="0070C0"/>
                </a:solidFill>
              </a:rPr>
              <a:t> luteinalis, and OHSS, are luteinized follicle cysts (overstimulation from high HCG levels </a:t>
            </a:r>
            <a:r>
              <a:rPr lang="en-US" b="1" u="sng" dirty="0" smtClean="0">
                <a:solidFill>
                  <a:srgbClr val="0070C0"/>
                </a:solidFill>
              </a:rPr>
              <a:t>or</a:t>
            </a:r>
            <a:r>
              <a:rPr lang="en-US" b="1" dirty="0" smtClean="0">
                <a:solidFill>
                  <a:srgbClr val="0070C0"/>
                </a:solidFill>
              </a:rPr>
              <a:t> hypersensitivity to HCG). </a:t>
            </a:r>
          </a:p>
          <a:p>
            <a:endParaRPr lang="en-US" dirty="0" smtClean="0">
              <a:solidFill>
                <a:srgbClr val="0070C0"/>
              </a:solidFill>
            </a:endParaRPr>
          </a:p>
          <a:p>
            <a:r>
              <a:rPr lang="en-US" b="1" dirty="0" smtClean="0">
                <a:solidFill>
                  <a:srgbClr val="0070C0"/>
                </a:solidFill>
              </a:rPr>
              <a:t>Bilateral </a:t>
            </a:r>
            <a:r>
              <a:rPr lang="en-US" b="1" dirty="0">
                <a:solidFill>
                  <a:srgbClr val="0070C0"/>
                </a:solidFill>
              </a:rPr>
              <a:t>multiseptated </a:t>
            </a:r>
            <a:r>
              <a:rPr lang="en-US" b="1" dirty="0" smtClean="0">
                <a:solidFill>
                  <a:srgbClr val="0070C0"/>
                </a:solidFill>
              </a:rPr>
              <a:t>cystic adnexal masses (theca </a:t>
            </a:r>
            <a:r>
              <a:rPr lang="en-US" b="1" dirty="0">
                <a:solidFill>
                  <a:srgbClr val="0070C0"/>
                </a:solidFill>
              </a:rPr>
              <a:t>lutein </a:t>
            </a:r>
            <a:r>
              <a:rPr lang="en-US" b="1" dirty="0" smtClean="0">
                <a:solidFill>
                  <a:srgbClr val="0070C0"/>
                </a:solidFill>
              </a:rPr>
              <a:t>cysts) </a:t>
            </a:r>
            <a:endParaRPr lang="fa-IR" b="1" dirty="0">
              <a:solidFill>
                <a:srgbClr val="0070C0"/>
              </a:solidFill>
            </a:endParaRPr>
          </a:p>
          <a:p>
            <a:r>
              <a:rPr lang="en-US" b="1" dirty="0" smtClean="0">
                <a:solidFill>
                  <a:srgbClr val="C00000"/>
                </a:solidFill>
              </a:rPr>
              <a:t>GTD,</a:t>
            </a:r>
          </a:p>
          <a:p>
            <a:r>
              <a:rPr lang="en-US" b="1" dirty="0">
                <a:solidFill>
                  <a:srgbClr val="C00000"/>
                </a:solidFill>
              </a:rPr>
              <a:t>Fetal Hydrops</a:t>
            </a:r>
          </a:p>
          <a:p>
            <a:r>
              <a:rPr lang="en-US" b="1" dirty="0" smtClean="0">
                <a:solidFill>
                  <a:srgbClr val="C00000"/>
                </a:solidFill>
              </a:rPr>
              <a:t>Multiple Gestation,</a:t>
            </a:r>
          </a:p>
          <a:p>
            <a:r>
              <a:rPr lang="en-US" b="1" dirty="0" smtClean="0">
                <a:solidFill>
                  <a:srgbClr val="C00000"/>
                </a:solidFill>
              </a:rPr>
              <a:t>Ovulation Induction</a:t>
            </a:r>
          </a:p>
        </p:txBody>
      </p:sp>
      <p:sp>
        <p:nvSpPr>
          <p:cNvPr id="7" name="Oval 6"/>
          <p:cNvSpPr/>
          <p:nvPr/>
        </p:nvSpPr>
        <p:spPr>
          <a:xfrm>
            <a:off x="9702140" y="3598222"/>
            <a:ext cx="2149434" cy="2018807"/>
          </a:xfrm>
          <a:prstGeom prst="ellipse">
            <a:avLst/>
          </a:prstGeom>
          <a:blipFill>
            <a:blip r:embed="rId8">
              <a:extLst>
                <a:ext uri="{28A0092B-C50C-407E-A947-70E740481C1C}">
                  <a14:useLocalDpi xmlns:a14="http://schemas.microsoft.com/office/drawing/2010/main" val="0"/>
                </a:ext>
              </a:extLst>
            </a:blip>
            <a:srcRect/>
            <a:stretch>
              <a:fillRect l="-5000" r="-5000"/>
            </a:stretch>
          </a:blipFill>
          <a:ln w="28575">
            <a:solidFill>
              <a:srgbClr val="00B0F0"/>
            </a:solidFill>
          </a:ln>
          <a:scene3d>
            <a:camera prst="orthographicFront"/>
            <a:lightRig rig="threePt" dir="t"/>
          </a:scene3d>
          <a:sp3d>
            <a:bevelT w="165100" prst="coolSlant"/>
          </a:sp3d>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 name="TextBox 1"/>
          <p:cNvSpPr txBox="1"/>
          <p:nvPr/>
        </p:nvSpPr>
        <p:spPr>
          <a:xfrm>
            <a:off x="838200" y="5759532"/>
            <a:ext cx="10515600" cy="1015663"/>
          </a:xfrm>
          <a:prstGeom prst="rect">
            <a:avLst/>
          </a:prstGeom>
          <a:noFill/>
          <a:ln>
            <a:solidFill>
              <a:schemeClr val="accent1"/>
            </a:solidFill>
          </a:ln>
        </p:spPr>
        <p:txBody>
          <a:bodyPr wrap="square" rtlCol="1">
            <a:spAutoFit/>
          </a:bodyPr>
          <a:lstStyle/>
          <a:p>
            <a:pPr algn="ctr"/>
            <a:r>
              <a:rPr lang="en-US" sz="2000" b="1" dirty="0">
                <a:solidFill>
                  <a:srgbClr val="0A50B6"/>
                </a:solidFill>
              </a:rPr>
              <a:t>In these condition, one or both ovaries develop multiple, large theca- lutein cysts, typically after the first trimester</a:t>
            </a:r>
            <a:r>
              <a:rPr lang="en-US" sz="2000" b="1" dirty="0" smtClean="0">
                <a:solidFill>
                  <a:srgbClr val="0A50B6"/>
                </a:solidFill>
              </a:rPr>
              <a:t>.</a:t>
            </a:r>
            <a:r>
              <a:rPr lang="en-US" sz="2000" dirty="0">
                <a:solidFill>
                  <a:srgbClr val="0A50B6"/>
                </a:solidFill>
              </a:rPr>
              <a:t> Maternal virilization may occur, but fetal virilization has not been reported. Surgical intervention is not required</a:t>
            </a:r>
            <a:r>
              <a:rPr lang="en-US" sz="2000" dirty="0" smtClean="0">
                <a:solidFill>
                  <a:srgbClr val="0A50B6"/>
                </a:solidFill>
              </a:rPr>
              <a:t>.</a:t>
            </a:r>
            <a:endParaRPr lang="en-US" sz="2000" dirty="0">
              <a:solidFill>
                <a:srgbClr val="0A50B6"/>
              </a:solidFill>
            </a:endParaRPr>
          </a:p>
        </p:txBody>
      </p:sp>
      <p:sp>
        <p:nvSpPr>
          <p:cNvPr id="5" name="Slide Number Placeholder 4"/>
          <p:cNvSpPr>
            <a:spLocks noGrp="1"/>
          </p:cNvSpPr>
          <p:nvPr>
            <p:ph type="sldNum" sz="quarter" idx="12"/>
          </p:nvPr>
        </p:nvSpPr>
        <p:spPr/>
        <p:txBody>
          <a:bodyPr/>
          <a:lstStyle/>
          <a:p>
            <a:fld id="{B92E348F-7419-4DAB-BDB6-6190A5D03DF6}" type="slidenum">
              <a:rPr lang="fa-IR" smtClean="0"/>
              <a:t>15</a:t>
            </a:fld>
            <a:endParaRPr lang="fa-IR"/>
          </a:p>
        </p:txBody>
      </p:sp>
    </p:spTree>
    <p:extLst>
      <p:ext uri="{BB962C8B-B14F-4D97-AF65-F5344CB8AC3E}">
        <p14:creationId xmlns:p14="http://schemas.microsoft.com/office/powerpoint/2010/main" val="28987888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3937"/>
            <a:ext cx="10515600" cy="1099860"/>
          </a:xfrm>
          <a:gradFill flip="none" rotWithShape="1">
            <a:gsLst>
              <a:gs pos="0">
                <a:srgbClr val="000099">
                  <a:shade val="30000"/>
                  <a:satMod val="115000"/>
                </a:srgbClr>
              </a:gs>
              <a:gs pos="50000">
                <a:srgbClr val="000099">
                  <a:shade val="67500"/>
                  <a:satMod val="115000"/>
                </a:srgbClr>
              </a:gs>
              <a:gs pos="100000">
                <a:srgbClr val="000099">
                  <a:shade val="100000"/>
                  <a:satMod val="115000"/>
                </a:srgbClr>
              </a:gs>
            </a:gsLst>
            <a:lin ang="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0000"/>
          </a:bodyPr>
          <a:lstStyle/>
          <a:p>
            <a:pPr algn="ctr"/>
            <a:r>
              <a:rPr lang="en-US" b="1" dirty="0" smtClean="0">
                <a:solidFill>
                  <a:srgbClr val="00FF00"/>
                </a:solidFill>
              </a:rPr>
              <a:t>Pregnancy related ovarian tumors</a:t>
            </a:r>
            <a:r>
              <a:rPr lang="en-US" sz="5300" b="1" dirty="0" smtClean="0">
                <a:solidFill>
                  <a:srgbClr val="00FF00"/>
                </a:solidFill>
              </a:rPr>
              <a:t/>
            </a:r>
            <a:br>
              <a:rPr lang="en-US" sz="5300" b="1" dirty="0" smtClean="0">
                <a:solidFill>
                  <a:srgbClr val="00FF00"/>
                </a:solidFill>
              </a:rPr>
            </a:br>
            <a:r>
              <a:rPr lang="en-US" b="1" dirty="0" smtClean="0">
                <a:solidFill>
                  <a:srgbClr val="FF0000"/>
                </a:solidFill>
              </a:rPr>
              <a:t>Luteoma:</a:t>
            </a:r>
            <a:endParaRPr lang="fa-IR" dirty="0">
              <a:solidFill>
                <a:srgbClr val="FF0000"/>
              </a:solidFill>
            </a:endParaRPr>
          </a:p>
        </p:txBody>
      </p:sp>
      <p:sp>
        <p:nvSpPr>
          <p:cNvPr id="3" name="Content Placeholder 2"/>
          <p:cNvSpPr>
            <a:spLocks noGrp="1"/>
          </p:cNvSpPr>
          <p:nvPr>
            <p:ph idx="1"/>
          </p:nvPr>
        </p:nvSpPr>
        <p:spPr>
          <a:ln>
            <a:solidFill>
              <a:schemeClr val="accent1"/>
            </a:solidFill>
          </a:ln>
        </p:spPr>
        <p:txBody>
          <a:bodyPr>
            <a:normAutofit fontScale="62500" lnSpcReduction="20000"/>
          </a:bodyPr>
          <a:lstStyle/>
          <a:p>
            <a:endParaRPr lang="en-US" sz="3200" b="1" dirty="0" smtClean="0">
              <a:solidFill>
                <a:srgbClr val="0070C0"/>
              </a:solidFill>
            </a:endParaRPr>
          </a:p>
          <a:p>
            <a:pPr>
              <a:lnSpc>
                <a:spcPct val="150000"/>
              </a:lnSpc>
            </a:pPr>
            <a:r>
              <a:rPr lang="en-US" sz="4200" b="1" dirty="0" smtClean="0">
                <a:solidFill>
                  <a:srgbClr val="0070C0"/>
                </a:solidFill>
              </a:rPr>
              <a:t>An uncommon solid benign lesion</a:t>
            </a:r>
          </a:p>
          <a:p>
            <a:pPr>
              <a:lnSpc>
                <a:spcPct val="150000"/>
              </a:lnSpc>
            </a:pPr>
            <a:endParaRPr lang="en-US" sz="4200" b="1" dirty="0" smtClean="0">
              <a:solidFill>
                <a:srgbClr val="0070C0"/>
              </a:solidFill>
            </a:endParaRPr>
          </a:p>
          <a:p>
            <a:pPr>
              <a:lnSpc>
                <a:spcPct val="150000"/>
              </a:lnSpc>
            </a:pPr>
            <a:r>
              <a:rPr lang="en-US" sz="4200" dirty="0" smtClean="0">
                <a:solidFill>
                  <a:srgbClr val="0070C0"/>
                </a:solidFill>
              </a:rPr>
              <a:t>Can simulate a neoplasm on clinical, gross, or microscopic examination. </a:t>
            </a:r>
          </a:p>
          <a:p>
            <a:pPr>
              <a:lnSpc>
                <a:spcPct val="150000"/>
              </a:lnSpc>
            </a:pPr>
            <a:endParaRPr lang="en-US" sz="4200" b="1" dirty="0" smtClean="0">
              <a:solidFill>
                <a:srgbClr val="0070C0"/>
              </a:solidFill>
            </a:endParaRPr>
          </a:p>
          <a:p>
            <a:pPr>
              <a:lnSpc>
                <a:spcPct val="150000"/>
              </a:lnSpc>
            </a:pPr>
            <a:r>
              <a:rPr lang="en-US" sz="4200" b="1" dirty="0" smtClean="0">
                <a:solidFill>
                  <a:srgbClr val="0070C0"/>
                </a:solidFill>
              </a:rPr>
              <a:t>Is associated with maternal hirsutism or virilization (25%) (nearly half of their female fetuses will have some degree of virilization. </a:t>
            </a:r>
            <a:endParaRPr lang="en-US" sz="4200" b="1" dirty="0" smtClean="0">
              <a:solidFill>
                <a:srgbClr val="0070C0"/>
              </a:solidFill>
            </a:endParaRPr>
          </a:p>
        </p:txBody>
      </p:sp>
      <p:sp>
        <p:nvSpPr>
          <p:cNvPr id="4" name="Oval 3"/>
          <p:cNvSpPr/>
          <p:nvPr/>
        </p:nvSpPr>
        <p:spPr>
          <a:xfrm>
            <a:off x="10654189" y="5328387"/>
            <a:ext cx="1209216" cy="1209216"/>
          </a:xfrm>
          <a:prstGeom prst="ellipse">
            <a:avLst/>
          </a:prstGeom>
          <a:blipFill>
            <a:blip r:embed="rId2">
              <a:extLst>
                <a:ext uri="{28A0092B-C50C-407E-A947-70E740481C1C}">
                  <a14:useLocalDpi xmlns:a14="http://schemas.microsoft.com/office/drawing/2010/main" val="0"/>
                </a:ext>
              </a:extLst>
            </a:blip>
            <a:srcRect/>
            <a:stretch>
              <a:fillRect l="-41000" r="-4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Oval 5"/>
          <p:cNvSpPr/>
          <p:nvPr/>
        </p:nvSpPr>
        <p:spPr>
          <a:xfrm>
            <a:off x="10654189" y="3080699"/>
            <a:ext cx="1209216" cy="1235034"/>
          </a:xfrm>
          <a:prstGeom prst="ellipse">
            <a:avLst/>
          </a:prstGeom>
          <a:blipFill>
            <a:blip r:embed="rId3">
              <a:extLst>
                <a:ext uri="{28A0092B-C50C-407E-A947-70E740481C1C}">
                  <a14:useLocalDpi xmlns:a14="http://schemas.microsoft.com/office/drawing/2010/main" val="0"/>
                </a:ext>
              </a:extLst>
            </a:blip>
            <a:srcRect/>
            <a:stretch>
              <a:fillRect l="-20000" r="-2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Oval 6"/>
          <p:cNvSpPr/>
          <p:nvPr/>
        </p:nvSpPr>
        <p:spPr>
          <a:xfrm>
            <a:off x="10654189" y="609202"/>
            <a:ext cx="1267691" cy="1261806"/>
          </a:xfrm>
          <a:prstGeom prst="ellipse">
            <a:avLst/>
          </a:prstGeom>
          <a:blipFill>
            <a:blip r:embed="rId4">
              <a:extLst>
                <a:ext uri="{28A0092B-C50C-407E-A947-70E740481C1C}">
                  <a14:useLocalDpi xmlns:a14="http://schemas.microsoft.com/office/drawing/2010/main" val="0"/>
                </a:ext>
              </a:extLst>
            </a:blip>
            <a:srcRect/>
            <a:stretch>
              <a:fillRect l="-54000" r="-54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Right Arrow 7"/>
          <p:cNvSpPr/>
          <p:nvPr/>
        </p:nvSpPr>
        <p:spPr>
          <a:xfrm>
            <a:off x="1382506" y="1067225"/>
            <a:ext cx="1995055" cy="274688"/>
          </a:xfrm>
          <a:prstGeom prst="right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fa-IR"/>
          </a:p>
        </p:txBody>
      </p:sp>
      <p:sp>
        <p:nvSpPr>
          <p:cNvPr id="5" name="Slide Number Placeholder 4"/>
          <p:cNvSpPr>
            <a:spLocks noGrp="1"/>
          </p:cNvSpPr>
          <p:nvPr>
            <p:ph type="sldNum" sz="quarter" idx="12"/>
          </p:nvPr>
        </p:nvSpPr>
        <p:spPr/>
        <p:txBody>
          <a:bodyPr/>
          <a:lstStyle/>
          <a:p>
            <a:fld id="{B92E348F-7419-4DAB-BDB6-6190A5D03DF6}" type="slidenum">
              <a:rPr lang="fa-IR" smtClean="0"/>
              <a:t>16</a:t>
            </a:fld>
            <a:endParaRPr lang="fa-IR"/>
          </a:p>
        </p:txBody>
      </p:sp>
    </p:spTree>
    <p:extLst>
      <p:ext uri="{BB962C8B-B14F-4D97-AF65-F5344CB8AC3E}">
        <p14:creationId xmlns:p14="http://schemas.microsoft.com/office/powerpoint/2010/main" val="15840920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488147794"/>
              </p:ext>
            </p:extLst>
          </p:nvPr>
        </p:nvGraphicFramePr>
        <p:xfrm>
          <a:off x="838200" y="597910"/>
          <a:ext cx="10515600" cy="1000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838200" y="1825625"/>
            <a:ext cx="10515600" cy="3803279"/>
          </a:xfrm>
          <a:solidFill>
            <a:schemeClr val="bg1"/>
          </a:solidFill>
          <a:ln>
            <a:solidFill>
              <a:srgbClr val="0070C0"/>
            </a:solidFill>
          </a:ln>
        </p:spPr>
        <p:txBody>
          <a:bodyPr>
            <a:normAutofit fontScale="92500" lnSpcReduction="20000"/>
          </a:bodyPr>
          <a:lstStyle/>
          <a:p>
            <a:endParaRPr lang="en-US" b="1" dirty="0" smtClean="0">
              <a:solidFill>
                <a:srgbClr val="0A50B6"/>
              </a:solidFill>
            </a:endParaRPr>
          </a:p>
          <a:p>
            <a:r>
              <a:rPr lang="en-US" b="1" dirty="0" smtClean="0">
                <a:solidFill>
                  <a:srgbClr val="0A50B6"/>
                </a:solidFill>
              </a:rPr>
              <a:t>Most mothers and their fetuses are unaffected because the placenta rapidly converts testosterone to estrogen.</a:t>
            </a:r>
          </a:p>
          <a:p>
            <a:endParaRPr lang="en-US" b="1" dirty="0" smtClean="0">
              <a:solidFill>
                <a:srgbClr val="0A50B6"/>
              </a:solidFill>
            </a:endParaRPr>
          </a:p>
          <a:p>
            <a:r>
              <a:rPr lang="en-US" b="1" dirty="0" smtClean="0">
                <a:solidFill>
                  <a:srgbClr val="C00000"/>
                </a:solidFill>
              </a:rPr>
              <a:t>Prompt Sono. and measurement of testosterone and CA-125 levels.</a:t>
            </a:r>
          </a:p>
          <a:p>
            <a:r>
              <a:rPr lang="en-US" b="1" dirty="0" smtClean="0">
                <a:solidFill>
                  <a:srgbClr val="C00000"/>
                </a:solidFill>
              </a:rPr>
              <a:t>Size; microscopic to &gt;20 cm.</a:t>
            </a:r>
          </a:p>
          <a:p>
            <a:r>
              <a:rPr lang="en-US" b="1" dirty="0" smtClean="0">
                <a:solidFill>
                  <a:srgbClr val="C00000"/>
                </a:solidFill>
              </a:rPr>
              <a:t>Appears to be solid tumors</a:t>
            </a:r>
          </a:p>
          <a:p>
            <a:endParaRPr lang="en-US" b="1" dirty="0" smtClean="0">
              <a:solidFill>
                <a:srgbClr val="0A50B6"/>
              </a:solidFill>
            </a:endParaRPr>
          </a:p>
          <a:p>
            <a:r>
              <a:rPr lang="en-US" b="1" dirty="0" smtClean="0">
                <a:solidFill>
                  <a:srgbClr val="0A50B6"/>
                </a:solidFill>
              </a:rPr>
              <a:t>May be multiple or bilateral and may be complex because of internal hemorrhage.</a:t>
            </a:r>
          </a:p>
        </p:txBody>
      </p:sp>
      <p:sp>
        <p:nvSpPr>
          <p:cNvPr id="2" name="TextBox 1"/>
          <p:cNvSpPr txBox="1"/>
          <p:nvPr/>
        </p:nvSpPr>
        <p:spPr>
          <a:xfrm>
            <a:off x="1151906" y="5830784"/>
            <a:ext cx="9844645" cy="800219"/>
          </a:xfrm>
          <a:prstGeom prst="rect">
            <a:avLst/>
          </a:prstGeom>
          <a:solidFill>
            <a:srgbClr val="0A50B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1">
            <a:spAutoFit/>
          </a:bodyPr>
          <a:lstStyle/>
          <a:p>
            <a:r>
              <a:rPr lang="en-US" sz="2800" b="1" dirty="0">
                <a:solidFill>
                  <a:schemeClr val="bg1"/>
                </a:solidFill>
              </a:rPr>
              <a:t>Concerns for malignancy may be further investigated with MRI.</a:t>
            </a:r>
            <a:endParaRPr lang="fa-IR" sz="2800" b="1" dirty="0">
              <a:solidFill>
                <a:schemeClr val="bg1"/>
              </a:solidFill>
            </a:endParaRPr>
          </a:p>
          <a:p>
            <a:endParaRPr lang="fa-IR" dirty="0"/>
          </a:p>
        </p:txBody>
      </p:sp>
      <p:sp>
        <p:nvSpPr>
          <p:cNvPr id="5" name="Slide Number Placeholder 4"/>
          <p:cNvSpPr>
            <a:spLocks noGrp="1"/>
          </p:cNvSpPr>
          <p:nvPr>
            <p:ph type="sldNum" sz="quarter" idx="12"/>
          </p:nvPr>
        </p:nvSpPr>
        <p:spPr/>
        <p:txBody>
          <a:bodyPr/>
          <a:lstStyle/>
          <a:p>
            <a:fld id="{B92E348F-7419-4DAB-BDB6-6190A5D03DF6}" type="slidenum">
              <a:rPr lang="fa-IR" smtClean="0"/>
              <a:t>17</a:t>
            </a:fld>
            <a:endParaRPr lang="fa-IR"/>
          </a:p>
        </p:txBody>
      </p:sp>
    </p:spTree>
    <p:extLst>
      <p:ext uri="{BB962C8B-B14F-4D97-AF65-F5344CB8AC3E}">
        <p14:creationId xmlns:p14="http://schemas.microsoft.com/office/powerpoint/2010/main" val="14826983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4"/>
            <a:ext cx="10515600" cy="4575175"/>
          </a:xfrm>
          <a:ln>
            <a:solidFill>
              <a:srgbClr val="0070C0"/>
            </a:solidFill>
          </a:ln>
        </p:spPr>
        <p:txBody>
          <a:bodyPr>
            <a:noAutofit/>
          </a:bodyPr>
          <a:lstStyle/>
          <a:p>
            <a:pPr>
              <a:lnSpc>
                <a:spcPct val="150000"/>
              </a:lnSpc>
            </a:pPr>
            <a:r>
              <a:rPr lang="en-US" b="1" dirty="0" smtClean="0">
                <a:solidFill>
                  <a:srgbClr val="000099"/>
                </a:solidFill>
              </a:rPr>
              <a:t>Generally luteomas do not require surgical intervention unless there is torsion, rupture, or hemorrhage.</a:t>
            </a:r>
          </a:p>
          <a:p>
            <a:pPr>
              <a:lnSpc>
                <a:spcPct val="150000"/>
              </a:lnSpc>
            </a:pPr>
            <a:r>
              <a:rPr lang="en-US" sz="2400" b="1" dirty="0">
                <a:solidFill>
                  <a:srgbClr val="0070C0"/>
                </a:solidFill>
              </a:rPr>
              <a:t>These tumors spontaneously regress during the first few months postpartum and androgen levels drop precipitously during the first 2 weeks following delivery.</a:t>
            </a:r>
          </a:p>
          <a:p>
            <a:pPr>
              <a:lnSpc>
                <a:spcPct val="150000"/>
              </a:lnSpc>
            </a:pPr>
            <a:r>
              <a:rPr lang="en-US" b="1" dirty="0" smtClean="0">
                <a:solidFill>
                  <a:srgbClr val="000099"/>
                </a:solidFill>
              </a:rPr>
              <a:t>Lactation may be delayed a week or so by hyperandrogenemia.</a:t>
            </a:r>
          </a:p>
          <a:p>
            <a:pPr>
              <a:lnSpc>
                <a:spcPct val="150000"/>
              </a:lnSpc>
            </a:pPr>
            <a:r>
              <a:rPr lang="en-US" dirty="0" smtClean="0">
                <a:solidFill>
                  <a:srgbClr val="000099"/>
                </a:solidFill>
              </a:rPr>
              <a:t>Recurrences in subsequent pregnancy is rare.</a:t>
            </a:r>
          </a:p>
        </p:txBody>
      </p:sp>
      <p:graphicFrame>
        <p:nvGraphicFramePr>
          <p:cNvPr id="5" name="Diagram 4"/>
          <p:cNvGraphicFramePr/>
          <p:nvPr>
            <p:extLst>
              <p:ext uri="{D42A27DB-BD31-4B8C-83A1-F6EECF244321}">
                <p14:modId xmlns:p14="http://schemas.microsoft.com/office/powerpoint/2010/main" val="3013191749"/>
              </p:ext>
            </p:extLst>
          </p:nvPr>
        </p:nvGraphicFramePr>
        <p:xfrm>
          <a:off x="1224149" y="641269"/>
          <a:ext cx="10129651" cy="10212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92E348F-7419-4DAB-BDB6-6190A5D03DF6}" type="slidenum">
              <a:rPr lang="fa-IR" smtClean="0"/>
              <a:t>18</a:t>
            </a:fld>
            <a:endParaRPr lang="fa-IR"/>
          </a:p>
        </p:txBody>
      </p:sp>
    </p:spTree>
    <p:extLst>
      <p:ext uri="{BB962C8B-B14F-4D97-AF65-F5344CB8AC3E}">
        <p14:creationId xmlns:p14="http://schemas.microsoft.com/office/powerpoint/2010/main" val="33927421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673858786"/>
              </p:ext>
            </p:extLst>
          </p:nvPr>
        </p:nvGraphicFramePr>
        <p:xfrm>
          <a:off x="838200" y="831273"/>
          <a:ext cx="10515600" cy="859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838200" y="1825624"/>
            <a:ext cx="10515600" cy="4682053"/>
          </a:xfrm>
          <a:ln>
            <a:solidFill>
              <a:schemeClr val="accent1"/>
            </a:solidFill>
          </a:ln>
        </p:spPr>
        <p:txBody>
          <a:bodyPr>
            <a:normAutofit fontScale="62500" lnSpcReduction="20000"/>
          </a:bodyPr>
          <a:lstStyle/>
          <a:p>
            <a:pPr>
              <a:lnSpc>
                <a:spcPct val="150000"/>
              </a:lnSpc>
            </a:pPr>
            <a:r>
              <a:rPr lang="en-US" sz="3600" b="1" dirty="0" smtClean="0">
                <a:solidFill>
                  <a:srgbClr val="000099"/>
                </a:solidFill>
              </a:rPr>
              <a:t>Incidence of ovarian malignancy ranges from 1 in 20,000 to 1 in 50,000 births.</a:t>
            </a:r>
          </a:p>
          <a:p>
            <a:pPr>
              <a:lnSpc>
                <a:spcPct val="150000"/>
              </a:lnSpc>
            </a:pPr>
            <a:r>
              <a:rPr lang="en-US" sz="3600" dirty="0" smtClean="0">
                <a:solidFill>
                  <a:srgbClr val="000099"/>
                </a:solidFill>
              </a:rPr>
              <a:t>75% are in early stages and that carry 5-year SR 70-90%.</a:t>
            </a:r>
          </a:p>
          <a:p>
            <a:pPr>
              <a:lnSpc>
                <a:spcPct val="150000"/>
              </a:lnSpc>
            </a:pPr>
            <a:r>
              <a:rPr lang="en-US" sz="3600" b="1" dirty="0" smtClean="0">
                <a:solidFill>
                  <a:srgbClr val="000099"/>
                </a:solidFill>
              </a:rPr>
              <a:t>Epithelial </a:t>
            </a:r>
            <a:r>
              <a:rPr lang="en-US" sz="3600" b="1" dirty="0">
                <a:solidFill>
                  <a:srgbClr val="000099"/>
                </a:solidFill>
              </a:rPr>
              <a:t>ovarian tumors </a:t>
            </a:r>
            <a:r>
              <a:rPr lang="en-US" sz="3700" b="1" dirty="0">
                <a:solidFill>
                  <a:srgbClr val="FF0000"/>
                </a:solidFill>
              </a:rPr>
              <a:t>(</a:t>
            </a:r>
            <a:r>
              <a:rPr lang="en-US" sz="3600" b="1" dirty="0" smtClean="0">
                <a:solidFill>
                  <a:srgbClr val="FF0000"/>
                </a:solidFill>
              </a:rPr>
              <a:t>One-half)</a:t>
            </a:r>
            <a:r>
              <a:rPr lang="en-US" sz="3600" b="1" dirty="0" smtClean="0">
                <a:solidFill>
                  <a:srgbClr val="0070C0"/>
                </a:solidFill>
              </a:rPr>
              <a:t> </a:t>
            </a:r>
          </a:p>
          <a:p>
            <a:pPr>
              <a:lnSpc>
                <a:spcPct val="150000"/>
              </a:lnSpc>
              <a:buFont typeface="Wingdings" panose="05000000000000000000" pitchFamily="2" charset="2"/>
              <a:buChar char="v"/>
            </a:pPr>
            <a:endParaRPr lang="en-US" sz="3600" b="1" dirty="0" smtClean="0">
              <a:solidFill>
                <a:srgbClr val="FF0000"/>
              </a:solidFill>
            </a:endParaRPr>
          </a:p>
          <a:p>
            <a:pPr>
              <a:lnSpc>
                <a:spcPct val="150000"/>
              </a:lnSpc>
              <a:buFont typeface="Wingdings" panose="05000000000000000000" pitchFamily="2" charset="2"/>
              <a:buChar char="v"/>
            </a:pPr>
            <a:r>
              <a:rPr lang="en-US" sz="3600" dirty="0" smtClean="0">
                <a:solidFill>
                  <a:srgbClr val="000099"/>
                </a:solidFill>
              </a:rPr>
              <a:t>Germ cell ovarian malignancies </a:t>
            </a:r>
            <a:r>
              <a:rPr lang="en-US" sz="3700" b="1" dirty="0">
                <a:solidFill>
                  <a:srgbClr val="FF0000"/>
                </a:solidFill>
              </a:rPr>
              <a:t>(One-third)</a:t>
            </a:r>
          </a:p>
          <a:p>
            <a:pPr marL="0" indent="0">
              <a:lnSpc>
                <a:spcPct val="150000"/>
              </a:lnSpc>
              <a:buNone/>
            </a:pPr>
            <a:endParaRPr lang="en-US" sz="3600" b="1" dirty="0" smtClean="0">
              <a:solidFill>
                <a:srgbClr val="FF0000"/>
              </a:solidFill>
            </a:endParaRPr>
          </a:p>
          <a:p>
            <a:pPr>
              <a:lnSpc>
                <a:spcPct val="150000"/>
              </a:lnSpc>
            </a:pPr>
            <a:r>
              <a:rPr lang="en-US" sz="3600" b="1" dirty="0" smtClean="0">
                <a:solidFill>
                  <a:srgbClr val="000099"/>
                </a:solidFill>
              </a:rPr>
              <a:t>Stromal tumors and a variety of other tumor types (</a:t>
            </a:r>
            <a:r>
              <a:rPr lang="en-US" sz="3600" b="1" dirty="0" err="1" smtClean="0">
                <a:solidFill>
                  <a:srgbClr val="000099"/>
                </a:solidFill>
              </a:rPr>
              <a:t>eg</a:t>
            </a:r>
            <a:r>
              <a:rPr lang="en-US" sz="3600" b="1" dirty="0" smtClean="0">
                <a:solidFill>
                  <a:srgbClr val="000099"/>
                </a:solidFill>
              </a:rPr>
              <a:t>, sarcomas, metastatic tumors)</a:t>
            </a:r>
            <a:r>
              <a:rPr lang="en-US" sz="3600" b="1" dirty="0" smtClean="0">
                <a:solidFill>
                  <a:srgbClr val="0070C0"/>
                </a:solidFill>
              </a:rPr>
              <a:t> </a:t>
            </a:r>
            <a:r>
              <a:rPr lang="en-US" sz="3600" b="1" dirty="0">
                <a:solidFill>
                  <a:srgbClr val="FF0000"/>
                </a:solidFill>
              </a:rPr>
              <a:t>a</a:t>
            </a:r>
            <a:r>
              <a:rPr lang="en-US" sz="3600" b="1" dirty="0" smtClean="0">
                <a:solidFill>
                  <a:srgbClr val="FF0000"/>
                </a:solidFill>
              </a:rPr>
              <a:t>ccount for the remainder.</a:t>
            </a:r>
          </a:p>
          <a:p>
            <a:pPr marL="0" indent="0">
              <a:buNone/>
            </a:pPr>
            <a:endParaRPr lang="fa-IR" dirty="0"/>
          </a:p>
        </p:txBody>
      </p:sp>
      <p:graphicFrame>
        <p:nvGraphicFramePr>
          <p:cNvPr id="5" name="Diagram 4"/>
          <p:cNvGraphicFramePr/>
          <p:nvPr>
            <p:extLst>
              <p:ext uri="{D42A27DB-BD31-4B8C-83A1-F6EECF244321}">
                <p14:modId xmlns:p14="http://schemas.microsoft.com/office/powerpoint/2010/main" val="39700388"/>
              </p:ext>
            </p:extLst>
          </p:nvPr>
        </p:nvGraphicFramePr>
        <p:xfrm>
          <a:off x="7434943" y="3752603"/>
          <a:ext cx="3918857" cy="119940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Slide Number Placeholder 1"/>
          <p:cNvSpPr>
            <a:spLocks noGrp="1"/>
          </p:cNvSpPr>
          <p:nvPr>
            <p:ph type="sldNum" sz="quarter" idx="12"/>
          </p:nvPr>
        </p:nvSpPr>
        <p:spPr/>
        <p:txBody>
          <a:bodyPr/>
          <a:lstStyle/>
          <a:p>
            <a:fld id="{B92E348F-7419-4DAB-BDB6-6190A5D03DF6}" type="slidenum">
              <a:rPr lang="fa-IR" smtClean="0"/>
              <a:t>19</a:t>
            </a:fld>
            <a:endParaRPr lang="fa-IR"/>
          </a:p>
        </p:txBody>
      </p:sp>
    </p:spTree>
    <p:extLst>
      <p:ext uri="{BB962C8B-B14F-4D97-AF65-F5344CB8AC3E}">
        <p14:creationId xmlns:p14="http://schemas.microsoft.com/office/powerpoint/2010/main" val="3349003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0099"/>
                </a:solidFill>
              </a:rPr>
              <a:t>Prevalence </a:t>
            </a:r>
            <a:br>
              <a:rPr lang="en-US" b="1" dirty="0">
                <a:solidFill>
                  <a:srgbClr val="000099"/>
                </a:solidFill>
              </a:rPr>
            </a:br>
            <a:endParaRPr lang="fa-IR" b="1" dirty="0">
              <a:solidFill>
                <a:srgbClr val="000099"/>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01446163"/>
              </p:ext>
            </p:extLst>
          </p:nvPr>
        </p:nvGraphicFramePr>
        <p:xfrm>
          <a:off x="838200" y="1690688"/>
          <a:ext cx="10618694" cy="4650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B92E348F-7419-4DAB-BDB6-6190A5D03DF6}" type="slidenum">
              <a:rPr lang="fa-IR" smtClean="0"/>
              <a:t>2</a:t>
            </a:fld>
            <a:endParaRPr lang="fa-IR"/>
          </a:p>
        </p:txBody>
      </p:sp>
    </p:spTree>
    <p:extLst>
      <p:ext uri="{BB962C8B-B14F-4D97-AF65-F5344CB8AC3E}">
        <p14:creationId xmlns:p14="http://schemas.microsoft.com/office/powerpoint/2010/main" val="20453080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9580"/>
            <a:ext cx="10515600" cy="1046658"/>
          </a:xfrm>
          <a:gradFill flip="none" rotWithShape="1">
            <a:gsLst>
              <a:gs pos="0">
                <a:srgbClr val="000099">
                  <a:shade val="30000"/>
                  <a:satMod val="115000"/>
                </a:srgbClr>
              </a:gs>
              <a:gs pos="50000">
                <a:srgbClr val="000099">
                  <a:shade val="67500"/>
                  <a:satMod val="115000"/>
                </a:srgbClr>
              </a:gs>
              <a:gs pos="100000">
                <a:srgbClr val="000099">
                  <a:shade val="100000"/>
                  <a:satMod val="115000"/>
                </a:srgbClr>
              </a:gs>
            </a:gsLst>
            <a:lin ang="54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a:r>
              <a:rPr lang="en-US" sz="4800" b="1" dirty="0" smtClean="0">
                <a:solidFill>
                  <a:srgbClr val="00FF00"/>
                </a:solidFill>
              </a:rPr>
              <a:t>Epithelial ovarian tumors</a:t>
            </a:r>
            <a:endParaRPr lang="fa-IR" sz="4800" dirty="0">
              <a:solidFill>
                <a:srgbClr val="00FF00"/>
              </a:solidFill>
            </a:endParaRPr>
          </a:p>
        </p:txBody>
      </p:sp>
      <p:sp>
        <p:nvSpPr>
          <p:cNvPr id="3" name="Content Placeholder 2"/>
          <p:cNvSpPr>
            <a:spLocks noGrp="1"/>
          </p:cNvSpPr>
          <p:nvPr>
            <p:ph idx="1"/>
          </p:nvPr>
        </p:nvSpPr>
        <p:spPr>
          <a:ln>
            <a:solidFill>
              <a:schemeClr val="accent1"/>
            </a:solidFill>
          </a:ln>
        </p:spPr>
        <p:txBody>
          <a:bodyPr>
            <a:normAutofit fontScale="85000" lnSpcReduction="20000"/>
          </a:bodyPr>
          <a:lstStyle/>
          <a:p>
            <a:pPr>
              <a:lnSpc>
                <a:spcPct val="150000"/>
              </a:lnSpc>
            </a:pPr>
            <a:r>
              <a:rPr lang="en-US" sz="3200" dirty="0" smtClean="0">
                <a:solidFill>
                  <a:srgbClr val="0A50B6"/>
                </a:solidFill>
              </a:rPr>
              <a:t>Approximately </a:t>
            </a:r>
            <a:r>
              <a:rPr lang="en-US" sz="3200" dirty="0">
                <a:solidFill>
                  <a:srgbClr val="0A50B6"/>
                </a:solidFill>
              </a:rPr>
              <a:t>50 percent of epithelial ovarian tumors detected in pregnancy are </a:t>
            </a:r>
            <a:r>
              <a:rPr lang="en-US" sz="3200" dirty="0" smtClean="0">
                <a:solidFill>
                  <a:srgbClr val="0A50B6"/>
                </a:solidFill>
              </a:rPr>
              <a:t>of LMP (borderline), </a:t>
            </a:r>
            <a:r>
              <a:rPr lang="en-US" sz="3200" dirty="0">
                <a:solidFill>
                  <a:srgbClr val="0A50B6"/>
                </a:solidFill>
              </a:rPr>
              <a:t>and the other 50 percent </a:t>
            </a:r>
            <a:r>
              <a:rPr lang="en-US" sz="3200" dirty="0" smtClean="0">
                <a:solidFill>
                  <a:srgbClr val="0A50B6"/>
                </a:solidFill>
              </a:rPr>
              <a:t>are invasive.</a:t>
            </a:r>
          </a:p>
          <a:p>
            <a:pPr marL="0" indent="0">
              <a:lnSpc>
                <a:spcPct val="150000"/>
              </a:lnSpc>
              <a:buNone/>
            </a:pPr>
            <a:r>
              <a:rPr lang="en-US" sz="3200" dirty="0" smtClean="0">
                <a:solidFill>
                  <a:srgbClr val="0A50B6"/>
                </a:solidFill>
              </a:rPr>
              <a:t> </a:t>
            </a:r>
          </a:p>
          <a:p>
            <a:pPr>
              <a:lnSpc>
                <a:spcPct val="150000"/>
              </a:lnSpc>
            </a:pPr>
            <a:r>
              <a:rPr lang="en-US" sz="3200" b="1" dirty="0" smtClean="0">
                <a:solidFill>
                  <a:srgbClr val="0A50B6"/>
                </a:solidFill>
              </a:rPr>
              <a:t>LMP diagnosed </a:t>
            </a:r>
            <a:r>
              <a:rPr lang="en-US" sz="3200" b="1" dirty="0">
                <a:solidFill>
                  <a:srgbClr val="0A50B6"/>
                </a:solidFill>
              </a:rPr>
              <a:t>in </a:t>
            </a:r>
            <a:r>
              <a:rPr lang="en-US" sz="3200" b="1" dirty="0" smtClean="0">
                <a:solidFill>
                  <a:srgbClr val="0A50B6"/>
                </a:solidFill>
              </a:rPr>
              <a:t>pregnancy may </a:t>
            </a:r>
            <a:r>
              <a:rPr lang="en-US" sz="3200" b="1" dirty="0">
                <a:solidFill>
                  <a:srgbClr val="0A50B6"/>
                </a:solidFill>
              </a:rPr>
              <a:t>exhibit </a:t>
            </a:r>
            <a:r>
              <a:rPr lang="en-US" sz="3200" b="1" u="sng" dirty="0">
                <a:solidFill>
                  <a:srgbClr val="0A50B6"/>
                </a:solidFill>
              </a:rPr>
              <a:t>atypical characteristics suggestive of invasive cancer </a:t>
            </a:r>
            <a:r>
              <a:rPr lang="en-US" sz="3200" b="1" dirty="0">
                <a:solidFill>
                  <a:srgbClr val="0A50B6"/>
                </a:solidFill>
              </a:rPr>
              <a:t>such as </a:t>
            </a:r>
            <a:r>
              <a:rPr lang="en-US" sz="3200" b="1" dirty="0" smtClean="0">
                <a:solidFill>
                  <a:srgbClr val="0A50B6"/>
                </a:solidFill>
              </a:rPr>
              <a:t>nuclear enlargement</a:t>
            </a:r>
            <a:r>
              <a:rPr lang="en-US" sz="3200" b="1" dirty="0">
                <a:solidFill>
                  <a:srgbClr val="0A50B6"/>
                </a:solidFill>
              </a:rPr>
              <a:t>, </a:t>
            </a:r>
            <a:r>
              <a:rPr lang="en-US" sz="3200" b="1" dirty="0" err="1">
                <a:solidFill>
                  <a:srgbClr val="0A50B6"/>
                </a:solidFill>
              </a:rPr>
              <a:t>anisocytosis</a:t>
            </a:r>
            <a:r>
              <a:rPr lang="en-US" sz="3200" b="1" dirty="0">
                <a:solidFill>
                  <a:srgbClr val="0A50B6"/>
                </a:solidFill>
              </a:rPr>
              <a:t>, and multifocal </a:t>
            </a:r>
            <a:r>
              <a:rPr lang="en-US" sz="3200" b="1" dirty="0" err="1">
                <a:solidFill>
                  <a:srgbClr val="0A50B6"/>
                </a:solidFill>
              </a:rPr>
              <a:t>microinvasion</a:t>
            </a:r>
            <a:r>
              <a:rPr lang="en-US" sz="3200" b="1" dirty="0">
                <a:solidFill>
                  <a:srgbClr val="0A50B6"/>
                </a:solidFill>
              </a:rPr>
              <a:t>.</a:t>
            </a:r>
            <a:r>
              <a:rPr lang="en-US" sz="3200" b="1" dirty="0" smtClean="0">
                <a:solidFill>
                  <a:srgbClr val="0A50B6"/>
                </a:solidFill>
              </a:rPr>
              <a:t> </a:t>
            </a:r>
            <a:endParaRPr lang="fa-IR" b="1" dirty="0">
              <a:solidFill>
                <a:srgbClr val="0A50B6"/>
              </a:solidFill>
            </a:endParaRPr>
          </a:p>
        </p:txBody>
      </p:sp>
      <p:sp>
        <p:nvSpPr>
          <p:cNvPr id="4" name="Oval 3"/>
          <p:cNvSpPr/>
          <p:nvPr/>
        </p:nvSpPr>
        <p:spPr>
          <a:xfrm>
            <a:off x="9725891" y="4833257"/>
            <a:ext cx="1986104" cy="1757548"/>
          </a:xfrm>
          <a:prstGeom prst="ellipse">
            <a:avLst/>
          </a:prstGeom>
          <a:blipFill>
            <a:blip r:embed="rId2">
              <a:extLst>
                <a:ext uri="{28A0092B-C50C-407E-A947-70E740481C1C}">
                  <a14:useLocalDpi xmlns:a14="http://schemas.microsoft.com/office/drawing/2010/main" val="0"/>
                </a:ext>
              </a:extLst>
            </a:blip>
            <a:srcRect/>
            <a:stretch>
              <a:fillRect l="-24000" r="-24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Slide Number Placeholder 4"/>
          <p:cNvSpPr>
            <a:spLocks noGrp="1"/>
          </p:cNvSpPr>
          <p:nvPr>
            <p:ph type="sldNum" sz="quarter" idx="12"/>
          </p:nvPr>
        </p:nvSpPr>
        <p:spPr/>
        <p:txBody>
          <a:bodyPr/>
          <a:lstStyle/>
          <a:p>
            <a:fld id="{B92E348F-7419-4DAB-BDB6-6190A5D03DF6}" type="slidenum">
              <a:rPr lang="fa-IR" smtClean="0"/>
              <a:t>20</a:t>
            </a:fld>
            <a:endParaRPr lang="fa-IR"/>
          </a:p>
        </p:txBody>
      </p:sp>
    </p:spTree>
    <p:extLst>
      <p:ext uri="{BB962C8B-B14F-4D97-AF65-F5344CB8AC3E}">
        <p14:creationId xmlns:p14="http://schemas.microsoft.com/office/powerpoint/2010/main" val="5638023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776112761"/>
              </p:ext>
            </p:extLst>
          </p:nvPr>
        </p:nvGraphicFramePr>
        <p:xfrm>
          <a:off x="838200" y="502041"/>
          <a:ext cx="10515600" cy="955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1008434" y="1641326"/>
            <a:ext cx="10515600" cy="4715024"/>
          </a:xfrm>
          <a:ln>
            <a:solidFill>
              <a:schemeClr val="accent1"/>
            </a:solidFill>
          </a:ln>
        </p:spPr>
        <p:txBody>
          <a:bodyPr>
            <a:normAutofit lnSpcReduction="10000"/>
          </a:bodyPr>
          <a:lstStyle/>
          <a:p>
            <a:pPr marL="0" indent="0">
              <a:buNone/>
            </a:pPr>
            <a:r>
              <a:rPr lang="en-US" b="1" dirty="0" smtClean="0">
                <a:solidFill>
                  <a:srgbClr val="0070C0"/>
                </a:solidFill>
              </a:rPr>
              <a:t> </a:t>
            </a:r>
            <a:endParaRPr lang="en-US" b="1" dirty="0">
              <a:solidFill>
                <a:srgbClr val="0070C0"/>
              </a:solidFill>
            </a:endParaRPr>
          </a:p>
          <a:p>
            <a:r>
              <a:rPr lang="en-US" b="1" dirty="0" smtClean="0">
                <a:solidFill>
                  <a:srgbClr val="C00000"/>
                </a:solidFill>
              </a:rPr>
              <a:t> ͠  3/4 </a:t>
            </a:r>
            <a:r>
              <a:rPr lang="en-US" b="1" dirty="0">
                <a:solidFill>
                  <a:srgbClr val="C00000"/>
                </a:solidFill>
              </a:rPr>
              <a:t>of malignant ovarian germ cell tumors in pregnancy </a:t>
            </a:r>
            <a:r>
              <a:rPr lang="en-US" b="1" dirty="0" smtClean="0">
                <a:solidFill>
                  <a:srgbClr val="C00000"/>
                </a:solidFill>
              </a:rPr>
              <a:t>are dysgerminomas </a:t>
            </a:r>
            <a:r>
              <a:rPr lang="en-US" b="1" dirty="0">
                <a:solidFill>
                  <a:srgbClr val="C00000"/>
                </a:solidFill>
              </a:rPr>
              <a:t>(</a:t>
            </a:r>
            <a:r>
              <a:rPr lang="en-US" dirty="0">
                <a:solidFill>
                  <a:srgbClr val="C00000"/>
                </a:solidFill>
              </a:rPr>
              <a:t>bilateral in 10 to 15 </a:t>
            </a:r>
            <a:r>
              <a:rPr lang="en-US" b="1" dirty="0" smtClean="0">
                <a:solidFill>
                  <a:srgbClr val="C00000"/>
                </a:solidFill>
              </a:rPr>
              <a:t>) ; </a:t>
            </a:r>
          </a:p>
          <a:p>
            <a:endParaRPr lang="en-US" b="1" dirty="0" smtClean="0">
              <a:solidFill>
                <a:srgbClr val="C00000"/>
              </a:solidFill>
            </a:endParaRPr>
          </a:p>
          <a:p>
            <a:r>
              <a:rPr lang="en-US" b="1" dirty="0" smtClean="0">
                <a:solidFill>
                  <a:srgbClr val="C00000"/>
                </a:solidFill>
              </a:rPr>
              <a:t>Endodermal sinus tumors</a:t>
            </a:r>
          </a:p>
          <a:p>
            <a:r>
              <a:rPr lang="en-US" b="1" dirty="0" smtClean="0">
                <a:solidFill>
                  <a:srgbClr val="C00000"/>
                </a:solidFill>
              </a:rPr>
              <a:t>Immature teratomas</a:t>
            </a:r>
          </a:p>
          <a:p>
            <a:r>
              <a:rPr lang="en-US" b="1" dirty="0" smtClean="0">
                <a:solidFill>
                  <a:srgbClr val="C00000"/>
                </a:solidFill>
              </a:rPr>
              <a:t>Mixed germ cell tumors </a:t>
            </a:r>
          </a:p>
          <a:p>
            <a:pPr marL="0" indent="0">
              <a:buNone/>
            </a:pPr>
            <a:r>
              <a:rPr lang="en-US" dirty="0" smtClean="0">
                <a:solidFill>
                  <a:srgbClr val="0070C0"/>
                </a:solidFill>
              </a:rPr>
              <a:t>     </a:t>
            </a:r>
          </a:p>
          <a:p>
            <a:r>
              <a:rPr lang="en-US" b="1" dirty="0" smtClean="0">
                <a:solidFill>
                  <a:srgbClr val="0070C0"/>
                </a:solidFill>
              </a:rPr>
              <a:t>Lymphatic spread </a:t>
            </a:r>
            <a:r>
              <a:rPr lang="en-US" b="1" dirty="0">
                <a:solidFill>
                  <a:srgbClr val="0070C0"/>
                </a:solidFill>
              </a:rPr>
              <a:t>to pelvic or para-aortic nodes occurs, most commonly </a:t>
            </a:r>
            <a:r>
              <a:rPr lang="en-US" b="1" dirty="0" smtClean="0">
                <a:solidFill>
                  <a:srgbClr val="0070C0"/>
                </a:solidFill>
              </a:rPr>
              <a:t>in dysgerminoma.</a:t>
            </a:r>
            <a:endParaRPr lang="fa-IR" dirty="0"/>
          </a:p>
        </p:txBody>
      </p:sp>
      <p:sp>
        <p:nvSpPr>
          <p:cNvPr id="5" name="Right Brace 4"/>
          <p:cNvSpPr/>
          <p:nvPr/>
        </p:nvSpPr>
        <p:spPr>
          <a:xfrm flipH="1">
            <a:off x="4928258" y="3531820"/>
            <a:ext cx="451263" cy="1386390"/>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solidFill>
                <a:srgbClr val="FF0000"/>
              </a:solidFill>
            </a:endParaRPr>
          </a:p>
        </p:txBody>
      </p:sp>
      <p:sp>
        <p:nvSpPr>
          <p:cNvPr id="6" name="TextBox 5"/>
          <p:cNvSpPr txBox="1"/>
          <p:nvPr/>
        </p:nvSpPr>
        <p:spPr>
          <a:xfrm>
            <a:off x="5700155" y="3983082"/>
            <a:ext cx="4263243" cy="400110"/>
          </a:xfrm>
          <a:prstGeom prst="rect">
            <a:avLst/>
          </a:prstGeom>
          <a:solidFill>
            <a:schemeClr val="tx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1">
            <a:spAutoFit/>
          </a:bodyPr>
          <a:lstStyle/>
          <a:p>
            <a:r>
              <a:rPr lang="en-US" sz="2000" b="1" dirty="0" smtClean="0">
                <a:solidFill>
                  <a:srgbClr val="0070C0"/>
                </a:solidFill>
              </a:rPr>
              <a:t>Most grossly limited to one adnexa.</a:t>
            </a:r>
            <a:endParaRPr lang="en-US" sz="2000" b="1" dirty="0">
              <a:solidFill>
                <a:srgbClr val="0070C0"/>
              </a:solidFill>
            </a:endParaRPr>
          </a:p>
        </p:txBody>
      </p:sp>
      <p:sp>
        <p:nvSpPr>
          <p:cNvPr id="2" name="Slide Number Placeholder 1"/>
          <p:cNvSpPr>
            <a:spLocks noGrp="1"/>
          </p:cNvSpPr>
          <p:nvPr>
            <p:ph type="sldNum" sz="quarter" idx="12"/>
          </p:nvPr>
        </p:nvSpPr>
        <p:spPr/>
        <p:txBody>
          <a:bodyPr/>
          <a:lstStyle/>
          <a:p>
            <a:fld id="{B92E348F-7419-4DAB-BDB6-6190A5D03DF6}" type="slidenum">
              <a:rPr lang="fa-IR" smtClean="0"/>
              <a:t>21</a:t>
            </a:fld>
            <a:endParaRPr lang="fa-IR"/>
          </a:p>
        </p:txBody>
      </p:sp>
    </p:spTree>
    <p:extLst>
      <p:ext uri="{BB962C8B-B14F-4D97-AF65-F5344CB8AC3E}">
        <p14:creationId xmlns:p14="http://schemas.microsoft.com/office/powerpoint/2010/main" val="23958064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004763518"/>
              </p:ext>
            </p:extLst>
          </p:nvPr>
        </p:nvGraphicFramePr>
        <p:xfrm>
          <a:off x="838200" y="719148"/>
          <a:ext cx="10515600" cy="971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ln>
            <a:solidFill>
              <a:schemeClr val="accent1"/>
            </a:solidFill>
          </a:ln>
        </p:spPr>
        <p:txBody>
          <a:bodyPr>
            <a:normAutofit fontScale="85000" lnSpcReduction="10000"/>
          </a:bodyPr>
          <a:lstStyle/>
          <a:p>
            <a:endParaRPr lang="en-US" sz="3200" b="1" dirty="0" smtClean="0">
              <a:solidFill>
                <a:srgbClr val="C00000"/>
              </a:solidFill>
            </a:endParaRPr>
          </a:p>
          <a:p>
            <a:r>
              <a:rPr lang="en-US" sz="3200" b="1" dirty="0" smtClean="0">
                <a:solidFill>
                  <a:srgbClr val="C00000"/>
                </a:solidFill>
              </a:rPr>
              <a:t>Approximately </a:t>
            </a:r>
            <a:r>
              <a:rPr lang="en-US" sz="3200" b="1" u="sng" dirty="0" smtClean="0">
                <a:solidFill>
                  <a:srgbClr val="C00000"/>
                </a:solidFill>
              </a:rPr>
              <a:t>half</a:t>
            </a:r>
            <a:r>
              <a:rPr lang="en-US" sz="3200" b="1" dirty="0" smtClean="0">
                <a:solidFill>
                  <a:srgbClr val="C00000"/>
                </a:solidFill>
              </a:rPr>
              <a:t> are granulosa cell tumors, </a:t>
            </a:r>
          </a:p>
          <a:p>
            <a:r>
              <a:rPr lang="en-US" sz="3200" b="1" u="sng" dirty="0" smtClean="0">
                <a:solidFill>
                  <a:srgbClr val="C00000"/>
                </a:solidFill>
              </a:rPr>
              <a:t>One-third </a:t>
            </a:r>
            <a:r>
              <a:rPr lang="en-US" sz="3200" b="1" dirty="0" smtClean="0">
                <a:solidFill>
                  <a:srgbClr val="C00000"/>
                </a:solidFill>
              </a:rPr>
              <a:t>are </a:t>
            </a:r>
            <a:r>
              <a:rPr lang="en-US" sz="3200" b="1" dirty="0" err="1" smtClean="0">
                <a:solidFill>
                  <a:srgbClr val="C00000"/>
                </a:solidFill>
              </a:rPr>
              <a:t>sertoli-leydig</a:t>
            </a:r>
            <a:r>
              <a:rPr lang="en-US" sz="3200" b="1" dirty="0" smtClean="0">
                <a:solidFill>
                  <a:srgbClr val="C00000"/>
                </a:solidFill>
              </a:rPr>
              <a:t> cell tumors,</a:t>
            </a:r>
          </a:p>
          <a:p>
            <a:r>
              <a:rPr lang="en-US" sz="3200" b="1" dirty="0" smtClean="0">
                <a:solidFill>
                  <a:srgbClr val="C00000"/>
                </a:solidFill>
              </a:rPr>
              <a:t>The remainder are unclassified stromal tumors. </a:t>
            </a:r>
          </a:p>
          <a:p>
            <a:endParaRPr lang="en-US" sz="3200" b="1" dirty="0" smtClean="0">
              <a:solidFill>
                <a:srgbClr val="C00000"/>
              </a:solidFill>
            </a:endParaRPr>
          </a:p>
          <a:p>
            <a:r>
              <a:rPr lang="en-US" sz="3200" dirty="0" smtClean="0">
                <a:solidFill>
                  <a:srgbClr val="0070C0"/>
                </a:solidFill>
              </a:rPr>
              <a:t>Most </a:t>
            </a:r>
            <a:r>
              <a:rPr lang="en-US" sz="3200" dirty="0">
                <a:solidFill>
                  <a:srgbClr val="0070C0"/>
                </a:solidFill>
              </a:rPr>
              <a:t>of these tumors are limited to one ovary at the time </a:t>
            </a:r>
            <a:r>
              <a:rPr lang="en-US" sz="3200" dirty="0" smtClean="0">
                <a:solidFill>
                  <a:srgbClr val="0070C0"/>
                </a:solidFill>
              </a:rPr>
              <a:t>of diagnosis.</a:t>
            </a:r>
          </a:p>
          <a:p>
            <a:pPr marL="0" indent="0">
              <a:buNone/>
            </a:pPr>
            <a:endParaRPr lang="en-US" sz="3200" dirty="0" smtClean="0">
              <a:solidFill>
                <a:srgbClr val="0070C0"/>
              </a:solidFill>
            </a:endParaRPr>
          </a:p>
          <a:p>
            <a:r>
              <a:rPr lang="en-US" sz="3200" b="1" dirty="0" smtClean="0">
                <a:solidFill>
                  <a:srgbClr val="0070C0"/>
                </a:solidFill>
              </a:rPr>
              <a:t>Prior </a:t>
            </a:r>
            <a:r>
              <a:rPr lang="en-US" sz="3200" b="1" dirty="0">
                <a:solidFill>
                  <a:srgbClr val="0070C0"/>
                </a:solidFill>
              </a:rPr>
              <a:t>to </a:t>
            </a:r>
            <a:r>
              <a:rPr lang="en-US" sz="3200" b="1" dirty="0" smtClean="0">
                <a:solidFill>
                  <a:srgbClr val="0070C0"/>
                </a:solidFill>
              </a:rPr>
              <a:t>prenatal </a:t>
            </a:r>
            <a:r>
              <a:rPr lang="en-US" sz="3200" b="1" dirty="0">
                <a:solidFill>
                  <a:srgbClr val="0070C0"/>
                </a:solidFill>
              </a:rPr>
              <a:t>ultrasound, approximately 20 percent </a:t>
            </a:r>
            <a:r>
              <a:rPr lang="en-US" sz="3200" b="1" dirty="0" smtClean="0">
                <a:solidFill>
                  <a:srgbClr val="0070C0"/>
                </a:solidFill>
              </a:rPr>
              <a:t>of these </a:t>
            </a:r>
            <a:r>
              <a:rPr lang="en-US" sz="3200" b="1" dirty="0">
                <a:solidFill>
                  <a:srgbClr val="0070C0"/>
                </a:solidFill>
              </a:rPr>
              <a:t>lesions presented with intraperitoneal hemorrhage and/or hemorrhagic shock, </a:t>
            </a:r>
            <a:r>
              <a:rPr lang="en-US" sz="3200" b="1" dirty="0" smtClean="0">
                <a:solidFill>
                  <a:srgbClr val="0070C0"/>
                </a:solidFill>
              </a:rPr>
              <a:t>but this </a:t>
            </a:r>
            <a:r>
              <a:rPr lang="en-US" sz="3200" b="1" dirty="0">
                <a:solidFill>
                  <a:srgbClr val="0070C0"/>
                </a:solidFill>
              </a:rPr>
              <a:t>has become less common with earlier diagnosis.</a:t>
            </a:r>
            <a:r>
              <a:rPr lang="en-US" sz="3200" b="1" dirty="0" smtClean="0">
                <a:solidFill>
                  <a:srgbClr val="0070C0"/>
                </a:solidFill>
              </a:rPr>
              <a:t> </a:t>
            </a:r>
            <a:endParaRPr lang="fa-IR" b="1" dirty="0"/>
          </a:p>
        </p:txBody>
      </p:sp>
      <p:sp>
        <p:nvSpPr>
          <p:cNvPr id="2" name="Lightning Bolt 1"/>
          <p:cNvSpPr/>
          <p:nvPr/>
        </p:nvSpPr>
        <p:spPr>
          <a:xfrm>
            <a:off x="1306286" y="719148"/>
            <a:ext cx="795647" cy="308758"/>
          </a:xfrm>
          <a:prstGeom prst="lightningBolt">
            <a:avLst/>
          </a:prstGeom>
        </p:spPr>
        <p:style>
          <a:lnRef idx="2">
            <a:schemeClr val="accent4"/>
          </a:lnRef>
          <a:fillRef idx="1">
            <a:schemeClr val="lt1"/>
          </a:fillRef>
          <a:effectRef idx="0">
            <a:schemeClr val="accent4"/>
          </a:effectRef>
          <a:fontRef idx="minor">
            <a:schemeClr val="dk1"/>
          </a:fontRef>
        </p:style>
        <p:txBody>
          <a:bodyPr rtlCol="1" anchor="ctr"/>
          <a:lstStyle/>
          <a:p>
            <a:pPr algn="ctr"/>
            <a:endParaRPr lang="fa-IR"/>
          </a:p>
        </p:txBody>
      </p:sp>
      <p:sp>
        <p:nvSpPr>
          <p:cNvPr id="5" name="Lightning Bolt 4"/>
          <p:cNvSpPr/>
          <p:nvPr/>
        </p:nvSpPr>
        <p:spPr>
          <a:xfrm rot="6949238">
            <a:off x="10002397" y="742960"/>
            <a:ext cx="735952" cy="428303"/>
          </a:xfrm>
          <a:prstGeom prst="lightningBolt">
            <a:avLst/>
          </a:prstGeom>
          <a:solidFill>
            <a:schemeClr val="bg1"/>
          </a:solidFill>
          <a:ln>
            <a:solidFill>
              <a:srgbClr val="FFC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fa-IR"/>
          </a:p>
        </p:txBody>
      </p:sp>
      <p:sp>
        <p:nvSpPr>
          <p:cNvPr id="6" name="Slide Number Placeholder 5"/>
          <p:cNvSpPr>
            <a:spLocks noGrp="1"/>
          </p:cNvSpPr>
          <p:nvPr>
            <p:ph type="sldNum" sz="quarter" idx="12"/>
          </p:nvPr>
        </p:nvSpPr>
        <p:spPr/>
        <p:txBody>
          <a:bodyPr/>
          <a:lstStyle/>
          <a:p>
            <a:fld id="{B92E348F-7419-4DAB-BDB6-6190A5D03DF6}" type="slidenum">
              <a:rPr lang="fa-IR" smtClean="0"/>
              <a:t>22</a:t>
            </a:fld>
            <a:endParaRPr lang="fa-IR"/>
          </a:p>
        </p:txBody>
      </p:sp>
    </p:spTree>
    <p:extLst>
      <p:ext uri="{BB962C8B-B14F-4D97-AF65-F5344CB8AC3E}">
        <p14:creationId xmlns:p14="http://schemas.microsoft.com/office/powerpoint/2010/main" val="35343417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4394"/>
            <a:ext cx="10515600" cy="966293"/>
          </a:xfrm>
          <a:gradFill flip="none" rotWithShape="1">
            <a:gsLst>
              <a:gs pos="0">
                <a:srgbClr val="000099">
                  <a:shade val="30000"/>
                  <a:satMod val="115000"/>
                </a:srgbClr>
              </a:gs>
              <a:gs pos="50000">
                <a:srgbClr val="000099">
                  <a:shade val="67500"/>
                  <a:satMod val="115000"/>
                </a:srgbClr>
              </a:gs>
              <a:gs pos="100000">
                <a:srgbClr val="000099">
                  <a:shade val="100000"/>
                  <a:satMod val="115000"/>
                </a:srgbClr>
              </a:gs>
            </a:gsLst>
            <a:lin ang="54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a:r>
              <a:rPr lang="en-US" sz="4800" b="1" dirty="0">
                <a:solidFill>
                  <a:srgbClr val="FFFF00"/>
                </a:solidFill>
              </a:rPr>
              <a:t>Sex cord-stromal tumors</a:t>
            </a:r>
            <a:endParaRPr lang="fa-IR" sz="4800" dirty="0">
              <a:solidFill>
                <a:srgbClr val="FFFF00"/>
              </a:solidFill>
            </a:endParaRPr>
          </a:p>
        </p:txBody>
      </p:sp>
      <p:sp>
        <p:nvSpPr>
          <p:cNvPr id="3" name="Content Placeholder 2"/>
          <p:cNvSpPr>
            <a:spLocks noGrp="1"/>
          </p:cNvSpPr>
          <p:nvPr>
            <p:ph idx="1"/>
          </p:nvPr>
        </p:nvSpPr>
        <p:spPr>
          <a:ln>
            <a:solidFill>
              <a:schemeClr val="accent1"/>
            </a:solidFill>
          </a:ln>
        </p:spPr>
        <p:txBody>
          <a:bodyPr>
            <a:normAutofit fontScale="92500" lnSpcReduction="20000"/>
          </a:bodyPr>
          <a:lstStyle/>
          <a:p>
            <a:endParaRPr lang="en-US" dirty="0" smtClean="0">
              <a:solidFill>
                <a:srgbClr val="0070C0"/>
              </a:solidFill>
            </a:endParaRPr>
          </a:p>
          <a:p>
            <a:r>
              <a:rPr lang="en-US" dirty="0" smtClean="0">
                <a:solidFill>
                  <a:srgbClr val="0070C0"/>
                </a:solidFill>
              </a:rPr>
              <a:t>Between </a:t>
            </a:r>
            <a:r>
              <a:rPr lang="en-US" dirty="0">
                <a:solidFill>
                  <a:srgbClr val="0070C0"/>
                </a:solidFill>
              </a:rPr>
              <a:t>10 </a:t>
            </a:r>
            <a:r>
              <a:rPr lang="en-US" dirty="0" smtClean="0">
                <a:solidFill>
                  <a:srgbClr val="0070C0"/>
                </a:solidFill>
              </a:rPr>
              <a:t>- </a:t>
            </a:r>
            <a:r>
              <a:rPr lang="en-US" dirty="0">
                <a:solidFill>
                  <a:srgbClr val="0070C0"/>
                </a:solidFill>
              </a:rPr>
              <a:t>15 percent </a:t>
            </a:r>
            <a:r>
              <a:rPr lang="en-US" dirty="0" smtClean="0">
                <a:solidFill>
                  <a:srgbClr val="0070C0"/>
                </a:solidFill>
              </a:rPr>
              <a:t>secrete </a:t>
            </a:r>
            <a:r>
              <a:rPr lang="en-US" dirty="0">
                <a:solidFill>
                  <a:srgbClr val="0070C0"/>
                </a:solidFill>
              </a:rPr>
              <a:t>androgens and produce </a:t>
            </a:r>
            <a:r>
              <a:rPr lang="en-US" dirty="0" smtClean="0">
                <a:solidFill>
                  <a:srgbClr val="0070C0"/>
                </a:solidFill>
              </a:rPr>
              <a:t>virilization.</a:t>
            </a:r>
          </a:p>
          <a:p>
            <a:endParaRPr lang="en-US" dirty="0" smtClean="0">
              <a:solidFill>
                <a:srgbClr val="0070C0"/>
              </a:solidFill>
            </a:endParaRPr>
          </a:p>
          <a:p>
            <a:r>
              <a:rPr lang="en-US" b="1" dirty="0" smtClean="0">
                <a:solidFill>
                  <a:srgbClr val="0070C0"/>
                </a:solidFill>
              </a:rPr>
              <a:t>Although </a:t>
            </a:r>
            <a:r>
              <a:rPr lang="en-US" b="1" dirty="0">
                <a:solidFill>
                  <a:srgbClr val="0070C0"/>
                </a:solidFill>
              </a:rPr>
              <a:t>estrogen secretion also occurs, symptoms of a </a:t>
            </a:r>
            <a:r>
              <a:rPr lang="en-US" b="1" dirty="0" err="1">
                <a:solidFill>
                  <a:srgbClr val="0070C0"/>
                </a:solidFill>
              </a:rPr>
              <a:t>hyperestrogenic</a:t>
            </a:r>
            <a:r>
              <a:rPr lang="en-US" b="1" dirty="0">
                <a:solidFill>
                  <a:srgbClr val="0070C0"/>
                </a:solidFill>
              </a:rPr>
              <a:t> state are masked</a:t>
            </a:r>
            <a:r>
              <a:rPr lang="en-US" b="1" dirty="0" smtClean="0">
                <a:solidFill>
                  <a:srgbClr val="0070C0"/>
                </a:solidFill>
              </a:rPr>
              <a:t> </a:t>
            </a:r>
            <a:r>
              <a:rPr lang="en-US" b="1" dirty="0">
                <a:solidFill>
                  <a:srgbClr val="0070C0"/>
                </a:solidFill>
              </a:rPr>
              <a:t>by the already high estrogen concentration associated with </a:t>
            </a:r>
            <a:r>
              <a:rPr lang="en-US" b="1" dirty="0" smtClean="0">
                <a:solidFill>
                  <a:srgbClr val="0070C0"/>
                </a:solidFill>
              </a:rPr>
              <a:t>pregnancy.</a:t>
            </a:r>
          </a:p>
          <a:p>
            <a:endParaRPr lang="en-US" dirty="0" smtClean="0">
              <a:solidFill>
                <a:srgbClr val="0070C0"/>
              </a:solidFill>
            </a:endParaRPr>
          </a:p>
          <a:p>
            <a:r>
              <a:rPr lang="en-US" dirty="0" smtClean="0">
                <a:solidFill>
                  <a:srgbClr val="0070C0"/>
                </a:solidFill>
              </a:rPr>
              <a:t>Pregnancy-related </a:t>
            </a:r>
            <a:r>
              <a:rPr lang="en-US" dirty="0">
                <a:solidFill>
                  <a:srgbClr val="0070C0"/>
                </a:solidFill>
              </a:rPr>
              <a:t>histologic changes </a:t>
            </a:r>
            <a:r>
              <a:rPr lang="en-US" dirty="0" smtClean="0">
                <a:solidFill>
                  <a:srgbClr val="0070C0"/>
                </a:solidFill>
              </a:rPr>
              <a:t>:</a:t>
            </a:r>
          </a:p>
          <a:p>
            <a:r>
              <a:rPr lang="en-US" b="1" dirty="0" smtClean="0">
                <a:solidFill>
                  <a:srgbClr val="C00000"/>
                </a:solidFill>
              </a:rPr>
              <a:t>A disorderly arrangement of cells,</a:t>
            </a:r>
          </a:p>
          <a:p>
            <a:r>
              <a:rPr lang="en-US" b="1" dirty="0" smtClean="0">
                <a:solidFill>
                  <a:srgbClr val="C00000"/>
                </a:solidFill>
              </a:rPr>
              <a:t>Increased edema, </a:t>
            </a:r>
          </a:p>
          <a:p>
            <a:r>
              <a:rPr lang="en-US" b="1" dirty="0" smtClean="0">
                <a:solidFill>
                  <a:srgbClr val="C00000"/>
                </a:solidFill>
              </a:rPr>
              <a:t>Unusually large numbers of lutein or </a:t>
            </a:r>
            <a:r>
              <a:rPr lang="en-US" b="1" dirty="0" err="1" smtClean="0">
                <a:solidFill>
                  <a:srgbClr val="C00000"/>
                </a:solidFill>
              </a:rPr>
              <a:t>leydig</a:t>
            </a:r>
            <a:r>
              <a:rPr lang="en-US" b="1" dirty="0" smtClean="0">
                <a:solidFill>
                  <a:srgbClr val="C00000"/>
                </a:solidFill>
              </a:rPr>
              <a:t> cells. </a:t>
            </a:r>
            <a:endParaRPr lang="fa-IR" b="1" dirty="0">
              <a:solidFill>
                <a:srgbClr val="C00000"/>
              </a:solidFill>
            </a:endParaRPr>
          </a:p>
        </p:txBody>
      </p:sp>
      <p:sp>
        <p:nvSpPr>
          <p:cNvPr id="4" name="Oval 3"/>
          <p:cNvSpPr/>
          <p:nvPr/>
        </p:nvSpPr>
        <p:spPr>
          <a:xfrm>
            <a:off x="10094025" y="4785756"/>
            <a:ext cx="1959429" cy="1854345"/>
          </a:xfrm>
          <a:prstGeom prst="ellipse">
            <a:avLst/>
          </a:prstGeom>
          <a:blipFill>
            <a:blip r:embed="rId2">
              <a:extLst>
                <a:ext uri="{28A0092B-C50C-407E-A947-70E740481C1C}">
                  <a14:useLocalDpi xmlns:a14="http://schemas.microsoft.com/office/drawing/2010/main" val="0"/>
                </a:ext>
              </a:extLst>
            </a:blip>
            <a:srcRect/>
            <a:stretch>
              <a:fillRect l="-17000" r="-17000"/>
            </a:stretch>
          </a:blipFill>
          <a:ln>
            <a:noFill/>
          </a:ln>
          <a:effectLst>
            <a:outerShdw blurRad="190500" dist="228600" dir="2700000" algn="ctr">
              <a:srgbClr val="000000">
                <a:alpha val="30000"/>
              </a:srgbClr>
            </a:outerShdw>
            <a:softEdge rad="317500"/>
          </a:effectLst>
          <a:scene3d>
            <a:camera prst="orthographicFront">
              <a:rot lat="0" lon="0" rev="0"/>
            </a:camera>
            <a:lightRig rig="glow" dir="t">
              <a:rot lat="0" lon="0" rev="4800000"/>
            </a:lightRig>
          </a:scene3d>
          <a:sp3d prstMaterial="matte">
            <a:bevelT w="127000" h="63500"/>
          </a:sp3d>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Plus 4"/>
          <p:cNvSpPr/>
          <p:nvPr/>
        </p:nvSpPr>
        <p:spPr>
          <a:xfrm>
            <a:off x="1163782" y="724395"/>
            <a:ext cx="878774" cy="841214"/>
          </a:xfrm>
          <a:prstGeom prst="mathPlus">
            <a:avLst/>
          </a:prstGeom>
          <a:solidFill>
            <a:srgbClr val="0A50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Slide Number Placeholder 5"/>
          <p:cNvSpPr>
            <a:spLocks noGrp="1"/>
          </p:cNvSpPr>
          <p:nvPr>
            <p:ph type="sldNum" sz="quarter" idx="12"/>
          </p:nvPr>
        </p:nvSpPr>
        <p:spPr/>
        <p:txBody>
          <a:bodyPr/>
          <a:lstStyle/>
          <a:p>
            <a:fld id="{B92E348F-7419-4DAB-BDB6-6190A5D03DF6}" type="slidenum">
              <a:rPr lang="fa-IR" smtClean="0"/>
              <a:t>23</a:t>
            </a:fld>
            <a:endParaRPr lang="fa-IR"/>
          </a:p>
        </p:txBody>
      </p:sp>
    </p:spTree>
    <p:extLst>
      <p:ext uri="{BB962C8B-B14F-4D97-AF65-F5344CB8AC3E}">
        <p14:creationId xmlns:p14="http://schemas.microsoft.com/office/powerpoint/2010/main" val="37049936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948654064"/>
              </p:ext>
            </p:extLst>
          </p:nvPr>
        </p:nvGraphicFramePr>
        <p:xfrm>
          <a:off x="838200" y="688769"/>
          <a:ext cx="10515600" cy="1001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Content Placeholder 1"/>
          <p:cNvGraphicFramePr>
            <a:graphicFrameLocks noGrp="1"/>
          </p:cNvGraphicFramePr>
          <p:nvPr>
            <p:ph idx="1"/>
            <p:extLst>
              <p:ext uri="{D42A27DB-BD31-4B8C-83A1-F6EECF244321}">
                <p14:modId xmlns:p14="http://schemas.microsoft.com/office/powerpoint/2010/main" val="146789008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Slide Number Placeholder 2"/>
          <p:cNvSpPr>
            <a:spLocks noGrp="1"/>
          </p:cNvSpPr>
          <p:nvPr>
            <p:ph type="sldNum" sz="quarter" idx="12"/>
          </p:nvPr>
        </p:nvSpPr>
        <p:spPr/>
        <p:txBody>
          <a:bodyPr/>
          <a:lstStyle/>
          <a:p>
            <a:fld id="{B92E348F-7419-4DAB-BDB6-6190A5D03DF6}" type="slidenum">
              <a:rPr lang="fa-IR" smtClean="0"/>
              <a:t>24</a:t>
            </a:fld>
            <a:endParaRPr lang="fa-IR"/>
          </a:p>
        </p:txBody>
      </p:sp>
    </p:spTree>
    <p:extLst>
      <p:ext uri="{BB962C8B-B14F-4D97-AF65-F5344CB8AC3E}">
        <p14:creationId xmlns:p14="http://schemas.microsoft.com/office/powerpoint/2010/main" val="7463713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070702225"/>
              </p:ext>
            </p:extLst>
          </p:nvPr>
        </p:nvGraphicFramePr>
        <p:xfrm>
          <a:off x="838200" y="656194"/>
          <a:ext cx="10515600" cy="1034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ln>
            <a:solidFill>
              <a:schemeClr val="accent1"/>
            </a:solidFill>
          </a:ln>
        </p:spPr>
        <p:txBody>
          <a:bodyPr>
            <a:normAutofit fontScale="92500" lnSpcReduction="10000"/>
          </a:bodyPr>
          <a:lstStyle/>
          <a:p>
            <a:pPr marL="0" indent="0">
              <a:buNone/>
            </a:pPr>
            <a:endParaRPr lang="en-US" dirty="0" smtClean="0">
              <a:solidFill>
                <a:srgbClr val="0070C0"/>
              </a:solidFill>
            </a:endParaRPr>
          </a:p>
          <a:p>
            <a:r>
              <a:rPr lang="en-US" sz="4300" b="1" dirty="0" smtClean="0">
                <a:solidFill>
                  <a:srgbClr val="0070C0"/>
                </a:solidFill>
              </a:rPr>
              <a:t>Benign </a:t>
            </a:r>
            <a:r>
              <a:rPr lang="en-US" sz="4300" b="1" dirty="0">
                <a:solidFill>
                  <a:srgbClr val="0070C0"/>
                </a:solidFill>
              </a:rPr>
              <a:t>ovarian </a:t>
            </a:r>
            <a:r>
              <a:rPr lang="en-US" sz="4300" b="1" dirty="0" smtClean="0">
                <a:solidFill>
                  <a:srgbClr val="0070C0"/>
                </a:solidFill>
              </a:rPr>
              <a:t>masses:</a:t>
            </a:r>
          </a:p>
          <a:p>
            <a:pPr>
              <a:buFont typeface="Wingdings" panose="05000000000000000000" pitchFamily="2" charset="2"/>
              <a:buChar char="Ø"/>
            </a:pPr>
            <a:r>
              <a:rPr lang="en-US" sz="4300" b="1" dirty="0" smtClean="0">
                <a:solidFill>
                  <a:srgbClr val="FF0000"/>
                </a:solidFill>
              </a:rPr>
              <a:t>Follicular or corpus luteal cysts </a:t>
            </a:r>
          </a:p>
          <a:p>
            <a:pPr>
              <a:buFont typeface="Wingdings" panose="05000000000000000000" pitchFamily="2" charset="2"/>
              <a:buChar char="Ø"/>
            </a:pPr>
            <a:r>
              <a:rPr lang="en-US" sz="4300" b="1" dirty="0" smtClean="0">
                <a:solidFill>
                  <a:srgbClr val="FF0000"/>
                </a:solidFill>
              </a:rPr>
              <a:t>Endometriomas</a:t>
            </a:r>
          </a:p>
          <a:p>
            <a:pPr>
              <a:buFont typeface="Wingdings" panose="05000000000000000000" pitchFamily="2" charset="2"/>
              <a:buChar char="Ø"/>
            </a:pPr>
            <a:r>
              <a:rPr lang="en-US" sz="4300" b="1" dirty="0" smtClean="0">
                <a:solidFill>
                  <a:srgbClr val="FF0000"/>
                </a:solidFill>
              </a:rPr>
              <a:t>Mature teratomas (dermoid),</a:t>
            </a:r>
          </a:p>
          <a:p>
            <a:pPr marL="0" indent="0">
              <a:buNone/>
            </a:pPr>
            <a:endParaRPr lang="en-US" sz="3600" b="1" dirty="0" smtClean="0">
              <a:solidFill>
                <a:srgbClr val="FF0000"/>
              </a:solidFill>
            </a:endParaRPr>
          </a:p>
          <a:p>
            <a:pPr marL="0" indent="0" algn="ctr">
              <a:buNone/>
            </a:pPr>
            <a:r>
              <a:rPr lang="en-US" sz="3600" b="1" dirty="0" smtClean="0">
                <a:solidFill>
                  <a:srgbClr val="0070C0"/>
                </a:solidFill>
              </a:rPr>
              <a:t>  (have sonographic </a:t>
            </a:r>
            <a:r>
              <a:rPr lang="en-US" sz="3600" b="1" dirty="0">
                <a:solidFill>
                  <a:srgbClr val="0070C0"/>
                </a:solidFill>
              </a:rPr>
              <a:t>features, and the diagnosis is </a:t>
            </a:r>
            <a:r>
              <a:rPr lang="en-US" sz="3600" b="1" dirty="0" smtClean="0">
                <a:solidFill>
                  <a:srgbClr val="0070C0"/>
                </a:solidFill>
              </a:rPr>
              <a:t> reasonably </a:t>
            </a:r>
            <a:r>
              <a:rPr lang="en-US" sz="3600" b="1" dirty="0">
                <a:solidFill>
                  <a:srgbClr val="0070C0"/>
                </a:solidFill>
              </a:rPr>
              <a:t>certain without </a:t>
            </a:r>
            <a:r>
              <a:rPr lang="en-US" sz="3600" b="1" dirty="0" smtClean="0">
                <a:solidFill>
                  <a:srgbClr val="0070C0"/>
                </a:solidFill>
              </a:rPr>
              <a:t>surgical exploration). </a:t>
            </a:r>
          </a:p>
        </p:txBody>
      </p:sp>
      <p:sp>
        <p:nvSpPr>
          <p:cNvPr id="6" name="Oval 5"/>
          <p:cNvSpPr/>
          <p:nvPr/>
        </p:nvSpPr>
        <p:spPr>
          <a:xfrm>
            <a:off x="8918370" y="2873830"/>
            <a:ext cx="2149434" cy="2125682"/>
          </a:xfrm>
          <a:prstGeom prst="ellipse">
            <a:avLst/>
          </a:prstGeom>
          <a:blipFill>
            <a:blip r:embed="rId7">
              <a:extLst>
                <a:ext uri="{28A0092B-C50C-407E-A947-70E740481C1C}">
                  <a14:useLocalDpi xmlns:a14="http://schemas.microsoft.com/office/drawing/2010/main" val="0"/>
                </a:ext>
              </a:extLst>
            </a:blip>
            <a:srcRect/>
            <a:stretch>
              <a:fillRect l="-22000" r="-22000"/>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Oval 6"/>
          <p:cNvSpPr/>
          <p:nvPr/>
        </p:nvSpPr>
        <p:spPr>
          <a:xfrm>
            <a:off x="7864434" y="4001294"/>
            <a:ext cx="1009403" cy="1006238"/>
          </a:xfrm>
          <a:prstGeom prst="ellipse">
            <a:avLst/>
          </a:prstGeom>
          <a:blipFill>
            <a:blip r:embed="rId8">
              <a:extLst>
                <a:ext uri="{28A0092B-C50C-407E-A947-70E740481C1C}">
                  <a14:useLocalDpi xmlns:a14="http://schemas.microsoft.com/office/drawing/2010/main" val="0"/>
                </a:ext>
              </a:extLst>
            </a:blip>
            <a:srcRect/>
            <a:stretch>
              <a:fillRect l="-28000" r="-28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Oval 7"/>
          <p:cNvSpPr/>
          <p:nvPr/>
        </p:nvSpPr>
        <p:spPr>
          <a:xfrm>
            <a:off x="7819901" y="2873830"/>
            <a:ext cx="1009403" cy="1024068"/>
          </a:xfrm>
          <a:prstGeom prst="ellipse">
            <a:avLst/>
          </a:prstGeom>
          <a:blipFill>
            <a:blip r:embed="rId9">
              <a:extLst>
                <a:ext uri="{28A0092B-C50C-407E-A947-70E740481C1C}">
                  <a14:useLocalDpi xmlns:a14="http://schemas.microsoft.com/office/drawing/2010/main" val="0"/>
                </a:ext>
              </a:extLst>
            </a:blip>
            <a:srcRect/>
            <a:stretch>
              <a:fillRect l="-5000" r="-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 name="Slide Number Placeholder 1"/>
          <p:cNvSpPr>
            <a:spLocks noGrp="1"/>
          </p:cNvSpPr>
          <p:nvPr>
            <p:ph type="sldNum" sz="quarter" idx="12"/>
          </p:nvPr>
        </p:nvSpPr>
        <p:spPr/>
        <p:txBody>
          <a:bodyPr/>
          <a:lstStyle/>
          <a:p>
            <a:fld id="{B92E348F-7419-4DAB-BDB6-6190A5D03DF6}" type="slidenum">
              <a:rPr lang="fa-IR" smtClean="0"/>
              <a:t>25</a:t>
            </a:fld>
            <a:endParaRPr lang="fa-IR"/>
          </a:p>
        </p:txBody>
      </p:sp>
    </p:spTree>
    <p:extLst>
      <p:ext uri="{BB962C8B-B14F-4D97-AF65-F5344CB8AC3E}">
        <p14:creationId xmlns:p14="http://schemas.microsoft.com/office/powerpoint/2010/main" val="22157366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78774" y="1690689"/>
            <a:ext cx="10475026" cy="4665662"/>
          </a:xfrm>
          <a:prstGeom prst="roundRect">
            <a:avLst/>
          </a:prstGeom>
          <a:solidFill>
            <a:srgbClr val="0000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buClr>
                <a:srgbClr val="FF0000"/>
              </a:buClr>
            </a:pPr>
            <a:r>
              <a:rPr lang="en-US" sz="3200" b="1" dirty="0">
                <a:solidFill>
                  <a:srgbClr val="00FF00"/>
                </a:solidFill>
              </a:rPr>
              <a:t>The general consensus for resection of  asymptomatic masses are:</a:t>
            </a:r>
          </a:p>
          <a:p>
            <a:pPr marL="457200" indent="-457200">
              <a:buClr>
                <a:srgbClr val="FF0000"/>
              </a:buClr>
              <a:buFont typeface="Courier New" panose="02070309020205020404" pitchFamily="49" charset="0"/>
              <a:buChar char="o"/>
            </a:pPr>
            <a:r>
              <a:rPr lang="en-US" sz="3200" b="1" dirty="0">
                <a:solidFill>
                  <a:schemeClr val="bg1"/>
                </a:solidFill>
              </a:rPr>
              <a:t> Present after the first trimester </a:t>
            </a:r>
          </a:p>
          <a:p>
            <a:pPr marL="457200" indent="-457200">
              <a:buClr>
                <a:srgbClr val="FF0000"/>
              </a:buClr>
              <a:buFont typeface="Courier New" panose="02070309020205020404" pitchFamily="49" charset="0"/>
              <a:buChar char="o"/>
            </a:pPr>
            <a:r>
              <a:rPr lang="en-US" sz="3200" b="1" dirty="0">
                <a:solidFill>
                  <a:schemeClr val="bg1"/>
                </a:solidFill>
              </a:rPr>
              <a:t> Are &gt;10 cm in diameter </a:t>
            </a:r>
          </a:p>
          <a:p>
            <a:pPr marL="457200" indent="-457200">
              <a:buClr>
                <a:srgbClr val="FF0000"/>
              </a:buClr>
              <a:buFont typeface="Courier New" panose="02070309020205020404" pitchFamily="49" charset="0"/>
              <a:buChar char="o"/>
            </a:pPr>
            <a:r>
              <a:rPr lang="en-US" sz="3200" b="1" dirty="0">
                <a:solidFill>
                  <a:schemeClr val="bg1"/>
                </a:solidFill>
              </a:rPr>
              <a:t> Are solid </a:t>
            </a:r>
          </a:p>
          <a:p>
            <a:pPr marL="457200" indent="-457200">
              <a:buClr>
                <a:srgbClr val="FF0000"/>
              </a:buClr>
              <a:buFont typeface="Courier New" panose="02070309020205020404" pitchFamily="49" charset="0"/>
              <a:buChar char="o"/>
            </a:pPr>
            <a:r>
              <a:rPr lang="en-US" sz="3200" b="1" dirty="0">
                <a:solidFill>
                  <a:schemeClr val="bg1"/>
                </a:solidFill>
              </a:rPr>
              <a:t> Contain solid and cystic areas</a:t>
            </a:r>
          </a:p>
          <a:p>
            <a:pPr marL="457200" indent="-457200">
              <a:buClr>
                <a:srgbClr val="FF0000"/>
              </a:buClr>
              <a:buFont typeface="Courier New" panose="02070309020205020404" pitchFamily="49" charset="0"/>
              <a:buChar char="o"/>
            </a:pPr>
            <a:r>
              <a:rPr lang="en-US" sz="3200" b="1" dirty="0">
                <a:solidFill>
                  <a:schemeClr val="bg1"/>
                </a:solidFill>
              </a:rPr>
              <a:t> Have papillary areas </a:t>
            </a:r>
          </a:p>
          <a:p>
            <a:pPr marL="457200" indent="-457200">
              <a:buClr>
                <a:srgbClr val="FF0000"/>
              </a:buClr>
              <a:buFont typeface="Courier New" panose="02070309020205020404" pitchFamily="49" charset="0"/>
              <a:buChar char="o"/>
            </a:pPr>
            <a:r>
              <a:rPr lang="en-US" sz="3200" b="1" dirty="0">
                <a:solidFill>
                  <a:schemeClr val="bg1"/>
                </a:solidFill>
              </a:rPr>
              <a:t> Septate.</a:t>
            </a:r>
          </a:p>
        </p:txBody>
      </p:sp>
      <p:sp>
        <p:nvSpPr>
          <p:cNvPr id="2" name="TextBox 1"/>
          <p:cNvSpPr txBox="1"/>
          <p:nvPr/>
        </p:nvSpPr>
        <p:spPr>
          <a:xfrm>
            <a:off x="1246909" y="213756"/>
            <a:ext cx="9429008" cy="1569660"/>
          </a:xfrm>
          <a:prstGeom prst="rect">
            <a:avLst/>
          </a:prstGeom>
          <a:noFill/>
        </p:spPr>
        <p:txBody>
          <a:bodyPr wrap="square" rtlCol="1">
            <a:spAutoFit/>
          </a:bodyPr>
          <a:lstStyle/>
          <a:p>
            <a:pPr algn="ctr"/>
            <a:r>
              <a:rPr lang="en-US" sz="3200" b="1" dirty="0">
                <a:solidFill>
                  <a:srgbClr val="0070C0"/>
                </a:solidFill>
              </a:rPr>
              <a:t>Diagnostic Evaluation</a:t>
            </a:r>
            <a:br>
              <a:rPr lang="en-US" sz="3200" b="1" dirty="0">
                <a:solidFill>
                  <a:srgbClr val="0070C0"/>
                </a:solidFill>
              </a:rPr>
            </a:br>
            <a:r>
              <a:rPr lang="en-US" sz="3200" b="1" dirty="0">
                <a:solidFill>
                  <a:srgbClr val="0070C0"/>
                </a:solidFill>
              </a:rPr>
              <a:t>Patient selection for surgery</a:t>
            </a:r>
            <a:r>
              <a:rPr lang="en-US" sz="3200" dirty="0">
                <a:solidFill>
                  <a:srgbClr val="0070C0"/>
                </a:solidFill>
              </a:rPr>
              <a:t> </a:t>
            </a:r>
            <a:endParaRPr lang="fa-IR" sz="3200" dirty="0">
              <a:solidFill>
                <a:srgbClr val="0070C0"/>
              </a:solidFill>
            </a:endParaRPr>
          </a:p>
          <a:p>
            <a:pPr algn="ctr"/>
            <a:endParaRPr lang="fa-IR" sz="3200" dirty="0">
              <a:solidFill>
                <a:srgbClr val="0070C0"/>
              </a:solidFill>
            </a:endParaRPr>
          </a:p>
        </p:txBody>
      </p:sp>
      <p:sp>
        <p:nvSpPr>
          <p:cNvPr id="3" name="Slide Number Placeholder 2"/>
          <p:cNvSpPr>
            <a:spLocks noGrp="1"/>
          </p:cNvSpPr>
          <p:nvPr>
            <p:ph type="sldNum" sz="quarter" idx="12"/>
          </p:nvPr>
        </p:nvSpPr>
        <p:spPr>
          <a:xfrm>
            <a:off x="654132" y="6356351"/>
            <a:ext cx="2743200" cy="365125"/>
          </a:xfrm>
        </p:spPr>
        <p:txBody>
          <a:bodyPr/>
          <a:lstStyle/>
          <a:p>
            <a:fld id="{B92E348F-7419-4DAB-BDB6-6190A5D03DF6}" type="slidenum">
              <a:rPr lang="fa-IR" smtClean="0"/>
              <a:t>26</a:t>
            </a:fld>
            <a:endParaRPr lang="fa-IR" dirty="0"/>
          </a:p>
        </p:txBody>
      </p:sp>
    </p:spTree>
    <p:extLst>
      <p:ext uri="{BB962C8B-B14F-4D97-AF65-F5344CB8AC3E}">
        <p14:creationId xmlns:p14="http://schemas.microsoft.com/office/powerpoint/2010/main" val="32580009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a:r>
              <a:rPr lang="en-US" sz="4000" b="1" dirty="0">
                <a:solidFill>
                  <a:srgbClr val="0070C0"/>
                </a:solidFill>
              </a:rPr>
              <a:t>Patient selection for </a:t>
            </a:r>
            <a:r>
              <a:rPr lang="en-US" sz="4000" b="1" dirty="0" smtClean="0">
                <a:solidFill>
                  <a:srgbClr val="0070C0"/>
                </a:solidFill>
              </a:rPr>
              <a:t>surgery</a:t>
            </a:r>
            <a:endParaRPr lang="fa-IR" sz="4000" dirty="0">
              <a:solidFill>
                <a:srgbClr val="0070C0"/>
              </a:solidFill>
            </a:endParaRPr>
          </a:p>
        </p:txBody>
      </p:sp>
      <p:sp>
        <p:nvSpPr>
          <p:cNvPr id="3" name="Content Placeholder 2"/>
          <p:cNvSpPr>
            <a:spLocks noGrp="1"/>
          </p:cNvSpPr>
          <p:nvPr>
            <p:ph idx="1"/>
          </p:nvPr>
        </p:nvSpPr>
        <p:spPr>
          <a:xfrm>
            <a:off x="838200" y="1588118"/>
            <a:ext cx="10515600" cy="4585933"/>
          </a:xfrm>
          <a:ln>
            <a:solidFill>
              <a:schemeClr val="accent1"/>
            </a:solidFill>
          </a:ln>
        </p:spPr>
        <p:txBody>
          <a:bodyPr>
            <a:normAutofit fontScale="92500" lnSpcReduction="10000"/>
          </a:bodyPr>
          <a:lstStyle/>
          <a:p>
            <a:endParaRPr lang="en-US" b="1" dirty="0" smtClean="0">
              <a:solidFill>
                <a:srgbClr val="0070C0"/>
              </a:solidFill>
            </a:endParaRPr>
          </a:p>
          <a:p>
            <a:r>
              <a:rPr lang="en-US" sz="3600" b="1" dirty="0" smtClean="0">
                <a:solidFill>
                  <a:srgbClr val="C00000"/>
                </a:solidFill>
              </a:rPr>
              <a:t>The </a:t>
            </a:r>
            <a:r>
              <a:rPr lang="en-US" sz="3600" b="1" dirty="0">
                <a:solidFill>
                  <a:srgbClr val="C00000"/>
                </a:solidFill>
              </a:rPr>
              <a:t>rationale for this </a:t>
            </a:r>
            <a:r>
              <a:rPr lang="en-US" sz="3600" b="1" dirty="0" smtClean="0">
                <a:solidFill>
                  <a:srgbClr val="C00000"/>
                </a:solidFill>
              </a:rPr>
              <a:t>approach:</a:t>
            </a:r>
          </a:p>
          <a:p>
            <a:r>
              <a:rPr lang="en-US" sz="3600" b="1" dirty="0" smtClean="0">
                <a:solidFill>
                  <a:srgbClr val="0070C0"/>
                </a:solidFill>
              </a:rPr>
              <a:t>Findings of  malignancy, if present, at an early stage.</a:t>
            </a:r>
          </a:p>
          <a:p>
            <a:pPr marL="0" indent="0">
              <a:buNone/>
            </a:pPr>
            <a:endParaRPr lang="en-US" sz="3600" b="1" dirty="0" smtClean="0">
              <a:solidFill>
                <a:srgbClr val="0070C0"/>
              </a:solidFill>
            </a:endParaRPr>
          </a:p>
          <a:p>
            <a:r>
              <a:rPr lang="en-US" sz="3600" dirty="0" smtClean="0">
                <a:solidFill>
                  <a:srgbClr val="0070C0"/>
                </a:solidFill>
              </a:rPr>
              <a:t>Resection </a:t>
            </a:r>
            <a:r>
              <a:rPr lang="en-US" sz="3600" dirty="0">
                <a:solidFill>
                  <a:srgbClr val="0070C0"/>
                </a:solidFill>
              </a:rPr>
              <a:t>of </a:t>
            </a:r>
            <a:r>
              <a:rPr lang="en-US" sz="3600" u="sng" dirty="0">
                <a:solidFill>
                  <a:srgbClr val="0070C0"/>
                </a:solidFill>
              </a:rPr>
              <a:t>large adnexal </a:t>
            </a:r>
            <a:r>
              <a:rPr lang="en-US" sz="3600" u="sng" dirty="0" smtClean="0">
                <a:solidFill>
                  <a:srgbClr val="0070C0"/>
                </a:solidFill>
              </a:rPr>
              <a:t>masses </a:t>
            </a:r>
            <a:r>
              <a:rPr lang="en-US" sz="3600" dirty="0" smtClean="0">
                <a:solidFill>
                  <a:srgbClr val="0070C0"/>
                </a:solidFill>
              </a:rPr>
              <a:t>(benign </a:t>
            </a:r>
            <a:r>
              <a:rPr lang="en-US" sz="3600" dirty="0">
                <a:solidFill>
                  <a:srgbClr val="0070C0"/>
                </a:solidFill>
              </a:rPr>
              <a:t>or malignant) </a:t>
            </a:r>
            <a:r>
              <a:rPr lang="en-US" sz="3600" dirty="0" smtClean="0">
                <a:solidFill>
                  <a:srgbClr val="0070C0"/>
                </a:solidFill>
              </a:rPr>
              <a:t>reduces the  </a:t>
            </a:r>
            <a:r>
              <a:rPr lang="en-US" sz="3600" dirty="0">
                <a:solidFill>
                  <a:srgbClr val="0070C0"/>
                </a:solidFill>
              </a:rPr>
              <a:t>risk of complications </a:t>
            </a:r>
            <a:endParaRPr lang="en-US" sz="3600" dirty="0" smtClean="0">
              <a:solidFill>
                <a:srgbClr val="0070C0"/>
              </a:solidFill>
            </a:endParaRPr>
          </a:p>
          <a:p>
            <a:r>
              <a:rPr lang="en-US" sz="3600" b="1" dirty="0" smtClean="0">
                <a:solidFill>
                  <a:srgbClr val="C00000"/>
                </a:solidFill>
              </a:rPr>
              <a:t>Adnexal torsion (</a:t>
            </a:r>
            <a:r>
              <a:rPr lang="en-US" sz="3600" b="1" dirty="0">
                <a:solidFill>
                  <a:srgbClr val="C00000"/>
                </a:solidFill>
              </a:rPr>
              <a:t>postpartum)</a:t>
            </a:r>
            <a:r>
              <a:rPr lang="en-US" sz="3600" b="1" dirty="0" smtClean="0">
                <a:solidFill>
                  <a:srgbClr val="C00000"/>
                </a:solidFill>
              </a:rPr>
              <a:t>,</a:t>
            </a:r>
          </a:p>
          <a:p>
            <a:r>
              <a:rPr lang="en-US" sz="3600" b="1" dirty="0" smtClean="0">
                <a:solidFill>
                  <a:srgbClr val="C00000"/>
                </a:solidFill>
              </a:rPr>
              <a:t>Rupture, </a:t>
            </a:r>
            <a:endParaRPr lang="en-US" sz="3600" dirty="0">
              <a:solidFill>
                <a:srgbClr val="0070C0"/>
              </a:solidFill>
            </a:endParaRPr>
          </a:p>
          <a:p>
            <a:r>
              <a:rPr lang="en-US" sz="3600" b="1" dirty="0" smtClean="0">
                <a:solidFill>
                  <a:srgbClr val="C00000"/>
                </a:solidFill>
              </a:rPr>
              <a:t>Obstruction  of labor. </a:t>
            </a:r>
          </a:p>
          <a:p>
            <a:endParaRPr lang="fa-IR" dirty="0"/>
          </a:p>
        </p:txBody>
      </p:sp>
      <p:graphicFrame>
        <p:nvGraphicFramePr>
          <p:cNvPr id="6" name="Diagram 5"/>
          <p:cNvGraphicFramePr/>
          <p:nvPr>
            <p:extLst>
              <p:ext uri="{D42A27DB-BD31-4B8C-83A1-F6EECF244321}">
                <p14:modId xmlns:p14="http://schemas.microsoft.com/office/powerpoint/2010/main" val="2448365448"/>
              </p:ext>
            </p:extLst>
          </p:nvPr>
        </p:nvGraphicFramePr>
        <p:xfrm>
          <a:off x="6875813" y="5073080"/>
          <a:ext cx="4928259" cy="969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Brace 4"/>
          <p:cNvSpPr/>
          <p:nvPr/>
        </p:nvSpPr>
        <p:spPr>
          <a:xfrm>
            <a:off x="6448301" y="4797631"/>
            <a:ext cx="261257" cy="1520042"/>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solidFill>
                <a:srgbClr val="FF0000"/>
              </a:solidFill>
            </a:endParaRPr>
          </a:p>
        </p:txBody>
      </p:sp>
      <p:graphicFrame>
        <p:nvGraphicFramePr>
          <p:cNvPr id="7" name="Diagram 6"/>
          <p:cNvGraphicFramePr/>
          <p:nvPr>
            <p:extLst>
              <p:ext uri="{D42A27DB-BD31-4B8C-83A1-F6EECF244321}">
                <p14:modId xmlns:p14="http://schemas.microsoft.com/office/powerpoint/2010/main" val="1473081598"/>
              </p:ext>
            </p:extLst>
          </p:nvPr>
        </p:nvGraphicFramePr>
        <p:xfrm>
          <a:off x="1372590" y="6174051"/>
          <a:ext cx="9053945" cy="54032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Slide Number Placeholder 3"/>
          <p:cNvSpPr>
            <a:spLocks noGrp="1"/>
          </p:cNvSpPr>
          <p:nvPr>
            <p:ph type="sldNum" sz="quarter" idx="12"/>
          </p:nvPr>
        </p:nvSpPr>
        <p:spPr/>
        <p:txBody>
          <a:bodyPr/>
          <a:lstStyle/>
          <a:p>
            <a:fld id="{B92E348F-7419-4DAB-BDB6-6190A5D03DF6}" type="slidenum">
              <a:rPr lang="fa-IR" smtClean="0"/>
              <a:t>27</a:t>
            </a:fld>
            <a:endParaRPr lang="fa-IR"/>
          </a:p>
        </p:txBody>
      </p:sp>
    </p:spTree>
    <p:extLst>
      <p:ext uri="{BB962C8B-B14F-4D97-AF65-F5344CB8AC3E}">
        <p14:creationId xmlns:p14="http://schemas.microsoft.com/office/powerpoint/2010/main" val="39877539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330098452"/>
              </p:ext>
            </p:extLst>
          </p:nvPr>
        </p:nvGraphicFramePr>
        <p:xfrm>
          <a:off x="838200" y="534390"/>
          <a:ext cx="10515600" cy="11562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838199" y="1825624"/>
            <a:ext cx="10918371" cy="4860183"/>
          </a:xfrm>
          <a:ln>
            <a:solidFill>
              <a:schemeClr val="accent1"/>
            </a:solidFill>
          </a:ln>
        </p:spPr>
        <p:txBody>
          <a:bodyPr>
            <a:noAutofit/>
          </a:bodyPr>
          <a:lstStyle/>
          <a:p>
            <a:pPr marL="0" indent="0">
              <a:buNone/>
            </a:pPr>
            <a:r>
              <a:rPr lang="en-US" sz="2400" b="1" dirty="0">
                <a:solidFill>
                  <a:srgbClr val="C00000"/>
                </a:solidFill>
              </a:rPr>
              <a:t/>
            </a:r>
            <a:br>
              <a:rPr lang="en-US" sz="2400" b="1" dirty="0">
                <a:solidFill>
                  <a:srgbClr val="C00000"/>
                </a:solidFill>
              </a:rPr>
            </a:br>
            <a:r>
              <a:rPr lang="en-US" sz="2400" b="1" dirty="0" smtClean="0">
                <a:solidFill>
                  <a:srgbClr val="C00000"/>
                </a:solidFill>
              </a:rPr>
              <a:t>The </a:t>
            </a:r>
            <a:r>
              <a:rPr lang="en-US" sz="2400" b="1" dirty="0">
                <a:solidFill>
                  <a:srgbClr val="C00000"/>
                </a:solidFill>
              </a:rPr>
              <a:t>optimal time </a:t>
            </a:r>
            <a:r>
              <a:rPr lang="en-US" sz="2400" b="1" dirty="0" smtClean="0">
                <a:solidFill>
                  <a:srgbClr val="C00000"/>
                </a:solidFill>
              </a:rPr>
              <a:t>is </a:t>
            </a:r>
            <a:r>
              <a:rPr lang="en-US" sz="2400" b="1" dirty="0">
                <a:solidFill>
                  <a:srgbClr val="C00000"/>
                </a:solidFill>
              </a:rPr>
              <a:t>after the </a:t>
            </a:r>
            <a:r>
              <a:rPr lang="en-US" sz="2400" b="1" dirty="0" smtClean="0">
                <a:solidFill>
                  <a:srgbClr val="C00000"/>
                </a:solidFill>
              </a:rPr>
              <a:t>first trimester </a:t>
            </a:r>
            <a:r>
              <a:rPr lang="en-US" sz="2400" b="1" dirty="0">
                <a:solidFill>
                  <a:srgbClr val="C00000"/>
                </a:solidFill>
              </a:rPr>
              <a:t>for a number of reasons:</a:t>
            </a:r>
            <a:r>
              <a:rPr lang="en-US" sz="2400" b="1" dirty="0" smtClean="0">
                <a:solidFill>
                  <a:srgbClr val="C00000"/>
                </a:solidFill>
              </a:rPr>
              <a:t> </a:t>
            </a:r>
          </a:p>
          <a:p>
            <a:pPr>
              <a:buClr>
                <a:srgbClr val="C00000"/>
              </a:buClr>
            </a:pPr>
            <a:r>
              <a:rPr lang="en-US" sz="2400" dirty="0" smtClean="0">
                <a:solidFill>
                  <a:srgbClr val="C00000"/>
                </a:solidFill>
              </a:rPr>
              <a:t>●</a:t>
            </a:r>
            <a:r>
              <a:rPr lang="en-US" sz="2400" b="1" dirty="0" smtClean="0">
                <a:solidFill>
                  <a:srgbClr val="0070C0"/>
                </a:solidFill>
              </a:rPr>
              <a:t> Almost </a:t>
            </a:r>
            <a:r>
              <a:rPr lang="en-US" sz="2400" b="1" dirty="0">
                <a:solidFill>
                  <a:srgbClr val="0070C0"/>
                </a:solidFill>
              </a:rPr>
              <a:t>all functional cysts will have resolved by this time</a:t>
            </a:r>
            <a:r>
              <a:rPr lang="en-US" sz="2400" b="1" dirty="0" smtClean="0">
                <a:solidFill>
                  <a:srgbClr val="0070C0"/>
                </a:solidFill>
              </a:rPr>
              <a:t>.</a:t>
            </a:r>
          </a:p>
          <a:p>
            <a:pPr>
              <a:buClr>
                <a:srgbClr val="C00000"/>
              </a:buClr>
            </a:pPr>
            <a:endParaRPr lang="en-US" sz="2400" b="1" dirty="0" smtClean="0">
              <a:solidFill>
                <a:srgbClr val="0070C0"/>
              </a:solidFill>
            </a:endParaRPr>
          </a:p>
          <a:p>
            <a:pPr>
              <a:buClr>
                <a:srgbClr val="C00000"/>
              </a:buClr>
            </a:pPr>
            <a:r>
              <a:rPr lang="en-US" sz="2400" b="1" dirty="0" smtClean="0">
                <a:solidFill>
                  <a:srgbClr val="C00000"/>
                </a:solidFill>
              </a:rPr>
              <a:t>●</a:t>
            </a:r>
            <a:r>
              <a:rPr lang="en-US" sz="2400" b="1" dirty="0" smtClean="0">
                <a:solidFill>
                  <a:srgbClr val="0070C0"/>
                </a:solidFill>
              </a:rPr>
              <a:t> Organogenesis </a:t>
            </a:r>
            <a:r>
              <a:rPr lang="en-US" sz="2400" b="1" dirty="0">
                <a:solidFill>
                  <a:srgbClr val="0070C0"/>
                </a:solidFill>
              </a:rPr>
              <a:t>is mostly complete, thus minimizing the risk of drug-induced</a:t>
            </a:r>
            <a:br>
              <a:rPr lang="en-US" sz="2400" b="1" dirty="0">
                <a:solidFill>
                  <a:srgbClr val="0070C0"/>
                </a:solidFill>
              </a:rPr>
            </a:br>
            <a:r>
              <a:rPr lang="en-US" sz="2400" b="1" dirty="0" err="1">
                <a:solidFill>
                  <a:srgbClr val="0070C0"/>
                </a:solidFill>
              </a:rPr>
              <a:t>teratogenesis</a:t>
            </a:r>
            <a:r>
              <a:rPr lang="en-US" sz="2400" b="1" dirty="0" smtClean="0">
                <a:solidFill>
                  <a:srgbClr val="0070C0"/>
                </a:solidFill>
              </a:rPr>
              <a:t>.</a:t>
            </a:r>
          </a:p>
          <a:p>
            <a:pPr>
              <a:buClr>
                <a:srgbClr val="C00000"/>
              </a:buClr>
            </a:pPr>
            <a:endParaRPr lang="en-US" sz="2400" b="1" dirty="0" smtClean="0">
              <a:solidFill>
                <a:srgbClr val="0070C0"/>
              </a:solidFill>
            </a:endParaRPr>
          </a:p>
          <a:p>
            <a:pPr>
              <a:buClr>
                <a:srgbClr val="C00000"/>
              </a:buClr>
            </a:pPr>
            <a:r>
              <a:rPr lang="en-US" sz="2400" b="1" dirty="0" smtClean="0">
                <a:solidFill>
                  <a:srgbClr val="C00000"/>
                </a:solidFill>
              </a:rPr>
              <a:t>●</a:t>
            </a:r>
            <a:r>
              <a:rPr lang="en-US" sz="2400" b="1" dirty="0">
                <a:solidFill>
                  <a:srgbClr val="0A50B6"/>
                </a:solidFill>
              </a:rPr>
              <a:t> </a:t>
            </a:r>
            <a:r>
              <a:rPr lang="en-US" sz="2400" b="1" dirty="0">
                <a:solidFill>
                  <a:srgbClr val="0070C0"/>
                </a:solidFill>
              </a:rPr>
              <a:t>luteal-placental shift (does </a:t>
            </a:r>
            <a:r>
              <a:rPr lang="en-US" sz="2400" b="1" dirty="0" smtClean="0">
                <a:solidFill>
                  <a:srgbClr val="0070C0"/>
                </a:solidFill>
              </a:rPr>
              <a:t>not need to  progesterone administration)</a:t>
            </a:r>
          </a:p>
          <a:p>
            <a:pPr>
              <a:buClr>
                <a:srgbClr val="C00000"/>
              </a:buClr>
            </a:pPr>
            <a:endParaRPr lang="en-US" sz="2400" b="1" dirty="0" smtClean="0">
              <a:solidFill>
                <a:srgbClr val="0070C0"/>
              </a:solidFill>
            </a:endParaRPr>
          </a:p>
          <a:p>
            <a:pPr>
              <a:buClr>
                <a:srgbClr val="C00000"/>
              </a:buClr>
            </a:pPr>
            <a:r>
              <a:rPr lang="en-US" sz="2400" b="1" dirty="0" smtClean="0">
                <a:solidFill>
                  <a:srgbClr val="C00000"/>
                </a:solidFill>
              </a:rPr>
              <a:t>●</a:t>
            </a:r>
            <a:r>
              <a:rPr lang="en-US" sz="2400" b="1" dirty="0">
                <a:solidFill>
                  <a:srgbClr val="0070C0"/>
                </a:solidFill>
              </a:rPr>
              <a:t>Spontaneous pregnancy losses due to intrinsic fetal abnormalities are likely to </a:t>
            </a:r>
            <a:r>
              <a:rPr lang="en-US" sz="2400" b="1" dirty="0" smtClean="0">
                <a:solidFill>
                  <a:srgbClr val="0070C0"/>
                </a:solidFill>
              </a:rPr>
              <a:t>have already </a:t>
            </a:r>
            <a:r>
              <a:rPr lang="en-US" sz="2400" b="1" dirty="0">
                <a:solidFill>
                  <a:srgbClr val="0070C0"/>
                </a:solidFill>
              </a:rPr>
              <a:t>occurred and will not be erroneously attributed to the surgery. </a:t>
            </a:r>
            <a:endParaRPr lang="fa-IR" sz="2400" b="1" dirty="0"/>
          </a:p>
        </p:txBody>
      </p:sp>
      <p:sp>
        <p:nvSpPr>
          <p:cNvPr id="2" name="Slide Number Placeholder 1"/>
          <p:cNvSpPr>
            <a:spLocks noGrp="1"/>
          </p:cNvSpPr>
          <p:nvPr>
            <p:ph type="sldNum" sz="quarter" idx="12"/>
          </p:nvPr>
        </p:nvSpPr>
        <p:spPr/>
        <p:txBody>
          <a:bodyPr/>
          <a:lstStyle/>
          <a:p>
            <a:fld id="{B92E348F-7419-4DAB-BDB6-6190A5D03DF6}" type="slidenum">
              <a:rPr lang="fa-IR" smtClean="0"/>
              <a:t>28</a:t>
            </a:fld>
            <a:endParaRPr lang="fa-IR"/>
          </a:p>
        </p:txBody>
      </p:sp>
    </p:spTree>
    <p:extLst>
      <p:ext uri="{BB962C8B-B14F-4D97-AF65-F5344CB8AC3E}">
        <p14:creationId xmlns:p14="http://schemas.microsoft.com/office/powerpoint/2010/main" val="10706899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14684"/>
            <a:ext cx="10515600" cy="1888177"/>
          </a:xfrm>
          <a:solidFill>
            <a:schemeClr val="accent4">
              <a:lumMod val="60000"/>
              <a:lumOff val="40000"/>
            </a:schemeClr>
          </a:solidFill>
          <a:ln w="19050">
            <a:noFill/>
          </a:ln>
          <a:effectLst/>
          <a:scene3d>
            <a:camera prst="orthographicFront">
              <a:rot lat="0" lon="0" rev="0"/>
            </a:camera>
            <a:lightRig rig="chilly" dir="t">
              <a:rot lat="0" lon="0" rev="18480000"/>
            </a:lightRig>
          </a:scene3d>
          <a:sp3d prstMaterial="clear">
            <a:bevelT h="63500"/>
          </a:sp3d>
        </p:spPr>
        <p:txBody>
          <a:bodyPr>
            <a:normAutofit fontScale="77500" lnSpcReduction="20000"/>
          </a:bodyPr>
          <a:lstStyle/>
          <a:p>
            <a:pPr marL="0" indent="0" algn="ctr">
              <a:buNone/>
            </a:pPr>
            <a:endParaRPr lang="en-US" sz="3600" b="1" dirty="0" smtClean="0">
              <a:solidFill>
                <a:srgbClr val="C00000"/>
              </a:solidFill>
            </a:endParaRPr>
          </a:p>
          <a:p>
            <a:pPr marL="0" indent="0" algn="ctr">
              <a:buNone/>
            </a:pPr>
            <a:r>
              <a:rPr lang="en-US" sz="3600" b="1" dirty="0" smtClean="0">
                <a:solidFill>
                  <a:srgbClr val="C00000"/>
                </a:solidFill>
              </a:rPr>
              <a:t>Early pregnancy, </a:t>
            </a:r>
          </a:p>
          <a:p>
            <a:pPr>
              <a:lnSpc>
                <a:spcPct val="150000"/>
              </a:lnSpc>
            </a:pPr>
            <a:r>
              <a:rPr lang="en-US" sz="3600" b="1" dirty="0" smtClean="0">
                <a:solidFill>
                  <a:srgbClr val="000099"/>
                </a:solidFill>
              </a:rPr>
              <a:t>Hysterectomy and aggressive surgical debulking may be elected.</a:t>
            </a:r>
          </a:p>
        </p:txBody>
      </p:sp>
      <p:sp>
        <p:nvSpPr>
          <p:cNvPr id="2" name="TextBox 1"/>
          <p:cNvSpPr txBox="1"/>
          <p:nvPr/>
        </p:nvSpPr>
        <p:spPr>
          <a:xfrm>
            <a:off x="838200" y="4270726"/>
            <a:ext cx="10534402" cy="2141099"/>
          </a:xfrm>
          <a:prstGeom prst="rect">
            <a:avLst/>
          </a:prstGeom>
          <a:noFill/>
          <a:ln>
            <a:solidFill>
              <a:schemeClr val="accent1"/>
            </a:solidFill>
          </a:ln>
        </p:spPr>
        <p:txBody>
          <a:bodyPr wrap="square" rtlCol="1">
            <a:spAutoFit/>
          </a:bodyPr>
          <a:lstStyle/>
          <a:p>
            <a:pPr algn="ctr">
              <a:lnSpc>
                <a:spcPct val="90000"/>
              </a:lnSpc>
              <a:spcBef>
                <a:spcPts val="1000"/>
              </a:spcBef>
            </a:pPr>
            <a:r>
              <a:rPr lang="en-US" sz="3200" b="1" dirty="0" smtClean="0">
                <a:solidFill>
                  <a:srgbClr val="C00000"/>
                </a:solidFill>
              </a:rPr>
              <a:t>In </a:t>
            </a:r>
            <a:r>
              <a:rPr lang="en-US" sz="3200" b="1" dirty="0">
                <a:solidFill>
                  <a:srgbClr val="C00000"/>
                </a:solidFill>
              </a:rPr>
              <a:t>other </a:t>
            </a:r>
            <a:r>
              <a:rPr lang="en-US" sz="3200" b="1" dirty="0" smtClean="0">
                <a:solidFill>
                  <a:srgbClr val="C00000"/>
                </a:solidFill>
              </a:rPr>
              <a:t>cases; Second and Third Trimester</a:t>
            </a:r>
          </a:p>
          <a:p>
            <a:pPr algn="ctr">
              <a:lnSpc>
                <a:spcPct val="150000"/>
              </a:lnSpc>
              <a:spcBef>
                <a:spcPts val="1000"/>
              </a:spcBef>
            </a:pPr>
            <a:r>
              <a:rPr lang="en-US" sz="3200" b="1" u="sng" dirty="0" smtClean="0">
                <a:solidFill>
                  <a:srgbClr val="C00000"/>
                </a:solidFill>
              </a:rPr>
              <a:t> </a:t>
            </a:r>
            <a:r>
              <a:rPr lang="en-US" sz="3200" b="1" u="sng" dirty="0">
                <a:solidFill>
                  <a:srgbClr val="000099"/>
                </a:solidFill>
              </a:rPr>
              <a:t>Minimal debulking </a:t>
            </a:r>
            <a:r>
              <a:rPr lang="en-US" sz="3200" b="1" dirty="0">
                <a:solidFill>
                  <a:srgbClr val="000099"/>
                </a:solidFill>
              </a:rPr>
              <a:t>such as bilateral adnexectomy and omentectomy will decrease most tumor burden</a:t>
            </a:r>
            <a:r>
              <a:rPr lang="en-US" sz="3200" b="1" dirty="0" smtClean="0">
                <a:solidFill>
                  <a:srgbClr val="000099"/>
                </a:solidFill>
              </a:rPr>
              <a:t>.</a:t>
            </a:r>
            <a:endParaRPr lang="en-US" sz="3200" b="1" dirty="0">
              <a:solidFill>
                <a:srgbClr val="000099"/>
              </a:solidFill>
            </a:endParaRPr>
          </a:p>
        </p:txBody>
      </p:sp>
      <p:sp>
        <p:nvSpPr>
          <p:cNvPr id="6" name="Rectangle 5"/>
          <p:cNvSpPr/>
          <p:nvPr/>
        </p:nvSpPr>
        <p:spPr>
          <a:xfrm>
            <a:off x="4781882" y="881704"/>
            <a:ext cx="2287807"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Timing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Slide Number Placeholder 3"/>
          <p:cNvSpPr>
            <a:spLocks noGrp="1"/>
          </p:cNvSpPr>
          <p:nvPr>
            <p:ph type="sldNum" sz="quarter" idx="12"/>
          </p:nvPr>
        </p:nvSpPr>
        <p:spPr/>
        <p:txBody>
          <a:bodyPr/>
          <a:lstStyle/>
          <a:p>
            <a:fld id="{B92E348F-7419-4DAB-BDB6-6190A5D03DF6}" type="slidenum">
              <a:rPr lang="fa-IR" smtClean="0"/>
              <a:t>29</a:t>
            </a:fld>
            <a:endParaRPr lang="fa-IR"/>
          </a:p>
        </p:txBody>
      </p:sp>
    </p:spTree>
    <p:extLst>
      <p:ext uri="{BB962C8B-B14F-4D97-AF65-F5344CB8AC3E}">
        <p14:creationId xmlns:p14="http://schemas.microsoft.com/office/powerpoint/2010/main" val="20247408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577962529"/>
              </p:ext>
            </p:extLst>
          </p:nvPr>
        </p:nvGraphicFramePr>
        <p:xfrm>
          <a:off x="0" y="415637"/>
          <a:ext cx="12192000" cy="62523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B92E348F-7419-4DAB-BDB6-6190A5D03DF6}" type="slidenum">
              <a:rPr lang="fa-IR" smtClean="0"/>
              <a:t>3</a:t>
            </a:fld>
            <a:endParaRPr lang="fa-IR"/>
          </a:p>
        </p:txBody>
      </p:sp>
    </p:spTree>
    <p:extLst>
      <p:ext uri="{BB962C8B-B14F-4D97-AF65-F5344CB8AC3E}">
        <p14:creationId xmlns:p14="http://schemas.microsoft.com/office/powerpoint/2010/main" val="21576494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90081600"/>
              </p:ext>
            </p:extLst>
          </p:nvPr>
        </p:nvGraphicFramePr>
        <p:xfrm>
          <a:off x="838200" y="1603169"/>
          <a:ext cx="10515600" cy="494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1745673" y="498764"/>
            <a:ext cx="8692737" cy="984885"/>
          </a:xfrm>
          <a:prstGeom prst="rect">
            <a:avLst/>
          </a:prstGeom>
          <a:noFill/>
        </p:spPr>
        <p:txBody>
          <a:bodyPr wrap="square" rtlCol="1">
            <a:spAutoFit/>
          </a:bodyPr>
          <a:lstStyle/>
          <a:p>
            <a:pPr lvl="0"/>
            <a:r>
              <a:rPr lang="en-US" sz="4000" b="1" dirty="0" smtClean="0">
                <a:solidFill>
                  <a:srgbClr val="0A50B6"/>
                </a:solidFill>
              </a:rPr>
              <a:t>Ovarian cancer in the first trimester </a:t>
            </a:r>
            <a:endParaRPr lang="en-US" sz="4000" dirty="0" smtClean="0">
              <a:solidFill>
                <a:srgbClr val="0A50B6"/>
              </a:solidFill>
            </a:endParaRPr>
          </a:p>
          <a:p>
            <a:endParaRPr lang="fa-IR" dirty="0"/>
          </a:p>
        </p:txBody>
      </p:sp>
      <p:sp>
        <p:nvSpPr>
          <p:cNvPr id="3" name="Slide Number Placeholder 2"/>
          <p:cNvSpPr>
            <a:spLocks noGrp="1"/>
          </p:cNvSpPr>
          <p:nvPr>
            <p:ph type="sldNum" sz="quarter" idx="12"/>
          </p:nvPr>
        </p:nvSpPr>
        <p:spPr/>
        <p:txBody>
          <a:bodyPr/>
          <a:lstStyle/>
          <a:p>
            <a:fld id="{B92E348F-7419-4DAB-BDB6-6190A5D03DF6}" type="slidenum">
              <a:rPr lang="fa-IR" smtClean="0"/>
              <a:t>30</a:t>
            </a:fld>
            <a:endParaRPr lang="fa-IR"/>
          </a:p>
        </p:txBody>
      </p:sp>
    </p:spTree>
    <p:extLst>
      <p:ext uri="{BB962C8B-B14F-4D97-AF65-F5344CB8AC3E}">
        <p14:creationId xmlns:p14="http://schemas.microsoft.com/office/powerpoint/2010/main" val="3608739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111740607"/>
              </p:ext>
            </p:extLst>
          </p:nvPr>
        </p:nvGraphicFramePr>
        <p:xfrm>
          <a:off x="577931" y="1110343"/>
          <a:ext cx="11131139" cy="5747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1971304" y="308758"/>
            <a:ext cx="8467106" cy="861774"/>
          </a:xfrm>
          <a:prstGeom prst="rect">
            <a:avLst/>
          </a:prstGeom>
          <a:noFill/>
        </p:spPr>
        <p:txBody>
          <a:bodyPr wrap="square" rtlCol="1">
            <a:spAutoFit/>
          </a:bodyPr>
          <a:lstStyle/>
          <a:p>
            <a:pPr lvl="0"/>
            <a:r>
              <a:rPr lang="en-US" sz="3200" b="1" dirty="0" smtClean="0">
                <a:solidFill>
                  <a:srgbClr val="0A50B6"/>
                </a:solidFill>
              </a:rPr>
              <a:t>Ovarian cancer is diagnosed in the first trimester </a:t>
            </a:r>
            <a:endParaRPr lang="en-US" sz="3200" dirty="0" smtClean="0">
              <a:solidFill>
                <a:srgbClr val="0A50B6"/>
              </a:solidFill>
            </a:endParaRPr>
          </a:p>
          <a:p>
            <a:endParaRPr lang="fa-IR" dirty="0"/>
          </a:p>
        </p:txBody>
      </p:sp>
      <p:sp>
        <p:nvSpPr>
          <p:cNvPr id="3" name="Slide Number Placeholder 2"/>
          <p:cNvSpPr>
            <a:spLocks noGrp="1"/>
          </p:cNvSpPr>
          <p:nvPr>
            <p:ph type="sldNum" sz="quarter" idx="12"/>
          </p:nvPr>
        </p:nvSpPr>
        <p:spPr/>
        <p:txBody>
          <a:bodyPr/>
          <a:lstStyle/>
          <a:p>
            <a:fld id="{B92E348F-7419-4DAB-BDB6-6190A5D03DF6}" type="slidenum">
              <a:rPr lang="fa-IR" smtClean="0"/>
              <a:t>31</a:t>
            </a:fld>
            <a:endParaRPr lang="fa-IR"/>
          </a:p>
        </p:txBody>
      </p:sp>
    </p:spTree>
    <p:extLst>
      <p:ext uri="{BB962C8B-B14F-4D97-AF65-F5344CB8AC3E}">
        <p14:creationId xmlns:p14="http://schemas.microsoft.com/office/powerpoint/2010/main" val="25818073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688901927"/>
              </p:ext>
            </p:extLst>
          </p:nvPr>
        </p:nvGraphicFramePr>
        <p:xfrm>
          <a:off x="1104404" y="700643"/>
          <a:ext cx="10249395" cy="1223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838200" y="2125682"/>
            <a:ext cx="10515600" cy="2683824"/>
          </a:xfrm>
          <a:ln>
            <a:solidFill>
              <a:schemeClr val="accent1"/>
            </a:solidFill>
          </a:ln>
        </p:spPr>
        <p:txBody>
          <a:bodyPr>
            <a:normAutofit fontScale="92500" lnSpcReduction="20000"/>
          </a:bodyPr>
          <a:lstStyle/>
          <a:p>
            <a:pPr marL="0" indent="0" algn="ctr">
              <a:buNone/>
            </a:pPr>
            <a:endParaRPr lang="en-US" dirty="0" smtClean="0">
              <a:solidFill>
                <a:srgbClr val="0070C0"/>
              </a:solidFill>
            </a:endParaRPr>
          </a:p>
          <a:p>
            <a:pPr marL="0" indent="0" algn="ctr">
              <a:lnSpc>
                <a:spcPct val="160000"/>
              </a:lnSpc>
              <a:buNone/>
            </a:pPr>
            <a:r>
              <a:rPr lang="en-US" sz="3600" b="1" dirty="0" smtClean="0">
                <a:solidFill>
                  <a:srgbClr val="0070C0"/>
                </a:solidFill>
              </a:rPr>
              <a:t>In some cases of aggressive or large volume disease, chemotherapy can be given during pregnancy while awaiting pulmonary maturation.</a:t>
            </a:r>
          </a:p>
          <a:p>
            <a:pPr algn="ctr"/>
            <a:endParaRPr lang="en-US" b="1" dirty="0" smtClean="0">
              <a:solidFill>
                <a:srgbClr val="0070C0"/>
              </a:solidFill>
            </a:endParaRPr>
          </a:p>
        </p:txBody>
      </p:sp>
      <p:graphicFrame>
        <p:nvGraphicFramePr>
          <p:cNvPr id="6" name="Diagram 5"/>
          <p:cNvGraphicFramePr/>
          <p:nvPr>
            <p:extLst>
              <p:ext uri="{D42A27DB-BD31-4B8C-83A1-F6EECF244321}">
                <p14:modId xmlns:p14="http://schemas.microsoft.com/office/powerpoint/2010/main" val="4252550937"/>
              </p:ext>
            </p:extLst>
          </p:nvPr>
        </p:nvGraphicFramePr>
        <p:xfrm>
          <a:off x="1235032" y="4809506"/>
          <a:ext cx="9642765" cy="160316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Slide Number Placeholder 1"/>
          <p:cNvSpPr>
            <a:spLocks noGrp="1"/>
          </p:cNvSpPr>
          <p:nvPr>
            <p:ph type="sldNum" sz="quarter" idx="12"/>
          </p:nvPr>
        </p:nvSpPr>
        <p:spPr/>
        <p:txBody>
          <a:bodyPr/>
          <a:lstStyle/>
          <a:p>
            <a:fld id="{B92E348F-7419-4DAB-BDB6-6190A5D03DF6}" type="slidenum">
              <a:rPr lang="fa-IR" smtClean="0"/>
              <a:t>32</a:t>
            </a:fld>
            <a:endParaRPr lang="fa-IR"/>
          </a:p>
        </p:txBody>
      </p:sp>
    </p:spTree>
    <p:extLst>
      <p:ext uri="{BB962C8B-B14F-4D97-AF65-F5344CB8AC3E}">
        <p14:creationId xmlns:p14="http://schemas.microsoft.com/office/powerpoint/2010/main" val="35585888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46158"/>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a:r>
              <a:rPr lang="en-US" b="1" dirty="0" smtClean="0">
                <a:solidFill>
                  <a:schemeClr val="accent1">
                    <a:lumMod val="75000"/>
                  </a:schemeClr>
                </a:solidFill>
              </a:rPr>
              <a:t>Preoperative assessment</a:t>
            </a:r>
            <a:r>
              <a:rPr lang="en-US" dirty="0" smtClean="0">
                <a:solidFill>
                  <a:schemeClr val="accent1">
                    <a:lumMod val="75000"/>
                  </a:schemeClr>
                </a:solidFill>
              </a:rPr>
              <a:t> </a:t>
            </a:r>
            <a:endParaRPr lang="fa-IR" dirty="0">
              <a:solidFill>
                <a:schemeClr val="accent1">
                  <a:lumMod val="75000"/>
                </a:schemeClr>
              </a:solidFill>
            </a:endParaRPr>
          </a:p>
        </p:txBody>
      </p:sp>
      <p:sp>
        <p:nvSpPr>
          <p:cNvPr id="3" name="Content Placeholder 2"/>
          <p:cNvSpPr>
            <a:spLocks noGrp="1"/>
          </p:cNvSpPr>
          <p:nvPr>
            <p:ph idx="1"/>
          </p:nvPr>
        </p:nvSpPr>
        <p:spPr>
          <a:xfrm>
            <a:off x="6241474" y="1365663"/>
            <a:ext cx="5431970" cy="4832091"/>
          </a:xfrm>
          <a:gradFill flip="none" rotWithShape="1">
            <a:gsLst>
              <a:gs pos="0">
                <a:srgbClr val="000099">
                  <a:shade val="30000"/>
                  <a:satMod val="115000"/>
                </a:srgbClr>
              </a:gs>
              <a:gs pos="50000">
                <a:srgbClr val="000099">
                  <a:shade val="67500"/>
                  <a:satMod val="115000"/>
                </a:srgbClr>
              </a:gs>
              <a:gs pos="100000">
                <a:srgbClr val="000099">
                  <a:shade val="100000"/>
                  <a:satMod val="115000"/>
                </a:srgbClr>
              </a:gs>
            </a:gsLst>
            <a:lin ang="5400000" scaled="1"/>
            <a:tileRect/>
          </a:gradFill>
          <a:ln w="38100">
            <a:solidFill>
              <a:srgbClr val="FFFF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25000" lnSpcReduction="20000"/>
          </a:bodyPr>
          <a:lstStyle/>
          <a:p>
            <a:endParaRPr lang="en-US" sz="4000" dirty="0" smtClean="0">
              <a:solidFill>
                <a:srgbClr val="0070C0"/>
              </a:solidFill>
            </a:endParaRPr>
          </a:p>
          <a:p>
            <a:pPr>
              <a:lnSpc>
                <a:spcPct val="170000"/>
              </a:lnSpc>
            </a:pPr>
            <a:r>
              <a:rPr lang="en-US" sz="8000" b="1" dirty="0" smtClean="0">
                <a:solidFill>
                  <a:srgbClr val="FFFF00"/>
                </a:solidFill>
              </a:rPr>
              <a:t> </a:t>
            </a:r>
            <a:r>
              <a:rPr lang="en-US" sz="9600" b="1" dirty="0">
                <a:solidFill>
                  <a:srgbClr val="00FF00"/>
                </a:solidFill>
              </a:rPr>
              <a:t>MRI is suggested </a:t>
            </a:r>
            <a:r>
              <a:rPr lang="en-US" sz="9600" b="1" dirty="0" smtClean="0">
                <a:solidFill>
                  <a:srgbClr val="00FF00"/>
                </a:solidFill>
              </a:rPr>
              <a:t>if </a:t>
            </a:r>
            <a:r>
              <a:rPr lang="en-US" sz="9600" b="1" dirty="0">
                <a:solidFill>
                  <a:srgbClr val="00FF00"/>
                </a:solidFill>
              </a:rPr>
              <a:t>the ultrasound </a:t>
            </a:r>
            <a:r>
              <a:rPr lang="en-US" sz="9600" b="1" dirty="0" smtClean="0">
                <a:solidFill>
                  <a:srgbClr val="00FF00"/>
                </a:solidFill>
              </a:rPr>
              <a:t>findings </a:t>
            </a:r>
            <a:r>
              <a:rPr lang="en-US" sz="9600" b="1" dirty="0">
                <a:solidFill>
                  <a:srgbClr val="00FF00"/>
                </a:solidFill>
              </a:rPr>
              <a:t>cannot distinguish between </a:t>
            </a:r>
            <a:r>
              <a:rPr lang="en-US" sz="9600" b="1" dirty="0" smtClean="0">
                <a:solidFill>
                  <a:srgbClr val="00FF00"/>
                </a:solidFill>
              </a:rPr>
              <a:t>:</a:t>
            </a:r>
          </a:p>
          <a:p>
            <a:pPr>
              <a:lnSpc>
                <a:spcPct val="170000"/>
              </a:lnSpc>
            </a:pPr>
            <a:r>
              <a:rPr lang="en-US" sz="11200" b="1" dirty="0" smtClean="0">
                <a:solidFill>
                  <a:srgbClr val="FFFF00"/>
                </a:solidFill>
              </a:rPr>
              <a:t>A possible pedunculated or red degenerating leiomyoma, </a:t>
            </a:r>
          </a:p>
          <a:p>
            <a:pPr>
              <a:lnSpc>
                <a:spcPct val="170000"/>
              </a:lnSpc>
            </a:pPr>
            <a:r>
              <a:rPr lang="en-US" sz="11200" b="1" dirty="0" smtClean="0">
                <a:solidFill>
                  <a:srgbClr val="FFFF00"/>
                </a:solidFill>
              </a:rPr>
              <a:t>Massive ovarian edema </a:t>
            </a:r>
          </a:p>
          <a:p>
            <a:pPr>
              <a:lnSpc>
                <a:spcPct val="170000"/>
              </a:lnSpc>
            </a:pPr>
            <a:r>
              <a:rPr lang="en-US" sz="11200" b="1" dirty="0" smtClean="0">
                <a:solidFill>
                  <a:srgbClr val="FFFF00"/>
                </a:solidFill>
              </a:rPr>
              <a:t>An ovarian neoplasm.</a:t>
            </a:r>
          </a:p>
          <a:p>
            <a:pPr>
              <a:lnSpc>
                <a:spcPct val="170000"/>
              </a:lnSpc>
            </a:pPr>
            <a:endParaRPr lang="en-US" sz="4400" dirty="0" smtClean="0">
              <a:solidFill>
                <a:srgbClr val="0070C0"/>
              </a:solidFill>
            </a:endParaRPr>
          </a:p>
        </p:txBody>
      </p:sp>
      <p:sp>
        <p:nvSpPr>
          <p:cNvPr id="4" name="TextBox 3"/>
          <p:cNvSpPr txBox="1"/>
          <p:nvPr/>
        </p:nvSpPr>
        <p:spPr>
          <a:xfrm>
            <a:off x="570018" y="1365662"/>
            <a:ext cx="5189513" cy="4832092"/>
          </a:xfrm>
          <a:prstGeom prst="rect">
            <a:avLst/>
          </a:prstGeom>
          <a:solidFill>
            <a:schemeClr val="accent4">
              <a:lumMod val="40000"/>
              <a:lumOff val="60000"/>
            </a:schemeClr>
          </a:solidFill>
          <a:ln>
            <a:noFill/>
          </a:ln>
          <a:effectLst/>
          <a:scene3d>
            <a:camera prst="orthographicFront">
              <a:rot lat="0" lon="0" rev="0"/>
            </a:camera>
            <a:lightRig rig="chilly" dir="t">
              <a:rot lat="0" lon="0" rev="18480000"/>
            </a:lightRig>
          </a:scene3d>
          <a:sp3d prstMaterial="clear">
            <a:bevelT h="63500"/>
          </a:sp3d>
        </p:spPr>
        <p:txBody>
          <a:bodyPr wrap="square" rtlCol="1">
            <a:spAutoFit/>
          </a:bodyPr>
          <a:lstStyle/>
          <a:p>
            <a:pPr>
              <a:lnSpc>
                <a:spcPct val="150000"/>
              </a:lnSpc>
            </a:pPr>
            <a:r>
              <a:rPr lang="en-US" sz="2800" dirty="0" smtClean="0">
                <a:solidFill>
                  <a:srgbClr val="C00000"/>
                </a:solidFill>
              </a:rPr>
              <a:t>I</a:t>
            </a:r>
            <a:r>
              <a:rPr lang="en-US" sz="2800" b="1" dirty="0" smtClean="0">
                <a:solidFill>
                  <a:srgbClr val="C00000"/>
                </a:solidFill>
              </a:rPr>
              <a:t>n </a:t>
            </a:r>
            <a:r>
              <a:rPr lang="en-US" sz="2800" b="1" dirty="0">
                <a:solidFill>
                  <a:srgbClr val="C00000"/>
                </a:solidFill>
              </a:rPr>
              <a:t>most cases, workup can be limited to ultrasound imaging (color Doppler for Dx. of torsion</a:t>
            </a:r>
            <a:r>
              <a:rPr lang="en-US" sz="2800" b="1" dirty="0" smtClean="0">
                <a:solidFill>
                  <a:srgbClr val="C00000"/>
                </a:solidFill>
              </a:rPr>
              <a:t>).</a:t>
            </a:r>
          </a:p>
          <a:p>
            <a:pPr>
              <a:lnSpc>
                <a:spcPct val="150000"/>
              </a:lnSpc>
            </a:pPr>
            <a:endParaRPr lang="en-US" sz="2800" b="1" dirty="0" smtClean="0">
              <a:solidFill>
                <a:srgbClr val="C00000"/>
              </a:solidFill>
            </a:endParaRPr>
          </a:p>
          <a:p>
            <a:r>
              <a:rPr lang="en-US" sz="2800" b="1" dirty="0" smtClean="0">
                <a:solidFill>
                  <a:srgbClr val="000099"/>
                </a:solidFill>
              </a:rPr>
              <a:t> A </a:t>
            </a:r>
            <a:r>
              <a:rPr lang="en-US" sz="2800" b="1" dirty="0">
                <a:solidFill>
                  <a:srgbClr val="000099"/>
                </a:solidFill>
              </a:rPr>
              <a:t>routine CXR is unnecessary </a:t>
            </a:r>
            <a:endParaRPr lang="en-US" sz="2800" b="1" dirty="0" smtClean="0">
              <a:solidFill>
                <a:srgbClr val="000099"/>
              </a:solidFill>
            </a:endParaRPr>
          </a:p>
          <a:p>
            <a:pPr>
              <a:lnSpc>
                <a:spcPct val="150000"/>
              </a:lnSpc>
            </a:pPr>
            <a:r>
              <a:rPr lang="en-US" sz="2800" b="1" dirty="0" smtClean="0">
                <a:solidFill>
                  <a:srgbClr val="000099"/>
                </a:solidFill>
              </a:rPr>
              <a:t>( </a:t>
            </a:r>
            <a:r>
              <a:rPr lang="en-US" sz="2800" b="1" dirty="0">
                <a:solidFill>
                  <a:srgbClr val="000099"/>
                </a:solidFill>
              </a:rPr>
              <a:t>except pulmonary disease by shielding of </a:t>
            </a:r>
            <a:r>
              <a:rPr lang="en-US" sz="2800" b="1" dirty="0" smtClean="0">
                <a:solidFill>
                  <a:srgbClr val="000099"/>
                </a:solidFill>
              </a:rPr>
              <a:t>the abdomen/pelvis</a:t>
            </a:r>
            <a:r>
              <a:rPr lang="en-US" sz="2800" b="1" dirty="0">
                <a:solidFill>
                  <a:srgbClr val="000099"/>
                </a:solidFill>
              </a:rPr>
              <a:t>). </a:t>
            </a:r>
            <a:endParaRPr lang="en-US" sz="2800" b="1" dirty="0" smtClean="0">
              <a:solidFill>
                <a:srgbClr val="000099"/>
              </a:solidFill>
            </a:endParaRPr>
          </a:p>
          <a:p>
            <a:endParaRPr lang="en-US" sz="2800" b="1" dirty="0" smtClean="0">
              <a:solidFill>
                <a:srgbClr val="000099"/>
              </a:solidFill>
            </a:endParaRPr>
          </a:p>
        </p:txBody>
      </p:sp>
      <p:sp>
        <p:nvSpPr>
          <p:cNvPr id="5" name="Slide Number Placeholder 4"/>
          <p:cNvSpPr>
            <a:spLocks noGrp="1"/>
          </p:cNvSpPr>
          <p:nvPr>
            <p:ph type="sldNum" sz="quarter" idx="12"/>
          </p:nvPr>
        </p:nvSpPr>
        <p:spPr/>
        <p:txBody>
          <a:bodyPr/>
          <a:lstStyle/>
          <a:p>
            <a:fld id="{B92E348F-7419-4DAB-BDB6-6190A5D03DF6}" type="slidenum">
              <a:rPr lang="fa-IR" smtClean="0"/>
              <a:t>33</a:t>
            </a:fld>
            <a:endParaRPr lang="fa-IR"/>
          </a:p>
        </p:txBody>
      </p:sp>
    </p:spTree>
    <p:extLst>
      <p:ext uri="{BB962C8B-B14F-4D97-AF65-F5344CB8AC3E}">
        <p14:creationId xmlns:p14="http://schemas.microsoft.com/office/powerpoint/2010/main" val="2904156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solidFill>
                  <a:srgbClr val="000099"/>
                </a:solidFill>
              </a:rPr>
              <a:t>Characterization of complex masses in ultrasound</a:t>
            </a:r>
            <a:endParaRPr lang="fa-IR" sz="3600" b="1" dirty="0">
              <a:solidFill>
                <a:srgbClr val="000099"/>
              </a:solidFill>
            </a:endParaRPr>
          </a:p>
        </p:txBody>
      </p:sp>
      <p:sp>
        <p:nvSpPr>
          <p:cNvPr id="3" name="Content Placeholder 2"/>
          <p:cNvSpPr>
            <a:spLocks noGrp="1"/>
          </p:cNvSpPr>
          <p:nvPr>
            <p:ph idx="1"/>
          </p:nvPr>
        </p:nvSpPr>
        <p:spPr>
          <a:gradFill flip="none" rotWithShape="1">
            <a:gsLst>
              <a:gs pos="0">
                <a:srgbClr val="000099">
                  <a:shade val="30000"/>
                  <a:satMod val="115000"/>
                </a:srgbClr>
              </a:gs>
              <a:gs pos="50000">
                <a:srgbClr val="000099">
                  <a:shade val="67500"/>
                  <a:satMod val="115000"/>
                </a:srgbClr>
              </a:gs>
              <a:gs pos="100000">
                <a:srgbClr val="000099">
                  <a:shade val="100000"/>
                  <a:satMod val="115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lnSpcReduction="10000"/>
          </a:bodyPr>
          <a:lstStyle/>
          <a:p>
            <a:pPr>
              <a:lnSpc>
                <a:spcPct val="150000"/>
              </a:lnSpc>
            </a:pPr>
            <a:r>
              <a:rPr lang="en-US" sz="4400" b="1" dirty="0" smtClean="0">
                <a:solidFill>
                  <a:srgbClr val="FFFF00"/>
                </a:solidFill>
              </a:rPr>
              <a:t>Solid components</a:t>
            </a:r>
          </a:p>
          <a:p>
            <a:pPr>
              <a:lnSpc>
                <a:spcPct val="150000"/>
              </a:lnSpc>
            </a:pPr>
            <a:r>
              <a:rPr lang="en-US" sz="4400" b="1" dirty="0" smtClean="0">
                <a:solidFill>
                  <a:srgbClr val="FFFF00"/>
                </a:solidFill>
              </a:rPr>
              <a:t>Thick walls </a:t>
            </a:r>
          </a:p>
          <a:p>
            <a:pPr>
              <a:lnSpc>
                <a:spcPct val="150000"/>
              </a:lnSpc>
            </a:pPr>
            <a:r>
              <a:rPr lang="en-US" sz="4400" b="1" dirty="0" smtClean="0">
                <a:solidFill>
                  <a:srgbClr val="FFFF00"/>
                </a:solidFill>
              </a:rPr>
              <a:t>Septations</a:t>
            </a:r>
          </a:p>
          <a:p>
            <a:pPr>
              <a:lnSpc>
                <a:spcPct val="150000"/>
              </a:lnSpc>
            </a:pPr>
            <a:r>
              <a:rPr lang="en-US" sz="4400" b="1" dirty="0" smtClean="0">
                <a:solidFill>
                  <a:srgbClr val="FFFF00"/>
                </a:solidFill>
              </a:rPr>
              <a:t>Other hyperechoic findings </a:t>
            </a:r>
            <a:endParaRPr lang="fa-IR" sz="4400" b="1" dirty="0">
              <a:solidFill>
                <a:srgbClr val="FFFF00"/>
              </a:solidFill>
            </a:endParaRPr>
          </a:p>
        </p:txBody>
      </p:sp>
      <p:sp>
        <p:nvSpPr>
          <p:cNvPr id="4" name="Oval 3"/>
          <p:cNvSpPr/>
          <p:nvPr/>
        </p:nvSpPr>
        <p:spPr>
          <a:xfrm>
            <a:off x="8930244" y="1959429"/>
            <a:ext cx="2101934" cy="1871992"/>
          </a:xfrm>
          <a:prstGeom prst="ellipse">
            <a:avLst/>
          </a:prstGeom>
          <a:blipFill>
            <a:blip r:embed="rId3">
              <a:extLst>
                <a:ext uri="{28A0092B-C50C-407E-A947-70E740481C1C}">
                  <a14:useLocalDpi xmlns:a14="http://schemas.microsoft.com/office/drawing/2010/main" val="0"/>
                </a:ext>
              </a:extLst>
            </a:blip>
            <a:srcRect/>
            <a:stretch>
              <a:fillRect l="-10000" r="-1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Oval 4"/>
          <p:cNvSpPr/>
          <p:nvPr/>
        </p:nvSpPr>
        <p:spPr>
          <a:xfrm>
            <a:off x="8930244" y="3966358"/>
            <a:ext cx="1977345" cy="1998436"/>
          </a:xfrm>
          <a:prstGeom prst="ellipse">
            <a:avLst/>
          </a:prstGeom>
          <a:blipFill>
            <a:blip r:embed="rId4">
              <a:extLst>
                <a:ext uri="{28A0092B-C50C-407E-A947-70E740481C1C}">
                  <a14:useLocalDpi xmlns:a14="http://schemas.microsoft.com/office/drawing/2010/main" val="0"/>
                </a:ext>
              </a:extLst>
            </a:blip>
            <a:srcRect/>
            <a:stretch>
              <a:fillRect l="-16000" r="-1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Slide Number Placeholder 5"/>
          <p:cNvSpPr>
            <a:spLocks noGrp="1"/>
          </p:cNvSpPr>
          <p:nvPr>
            <p:ph type="sldNum" sz="quarter" idx="12"/>
          </p:nvPr>
        </p:nvSpPr>
        <p:spPr/>
        <p:txBody>
          <a:bodyPr/>
          <a:lstStyle/>
          <a:p>
            <a:fld id="{B92E348F-7419-4DAB-BDB6-6190A5D03DF6}" type="slidenum">
              <a:rPr lang="fa-IR" smtClean="0"/>
              <a:t>34</a:t>
            </a:fld>
            <a:endParaRPr lang="fa-IR"/>
          </a:p>
        </p:txBody>
      </p:sp>
    </p:spTree>
    <p:extLst>
      <p:ext uri="{BB962C8B-B14F-4D97-AF65-F5344CB8AC3E}">
        <p14:creationId xmlns:p14="http://schemas.microsoft.com/office/powerpoint/2010/main" val="19893972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4446" y="3146960"/>
            <a:ext cx="6341424" cy="2351315"/>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25000" lnSpcReduction="20000"/>
          </a:bodyPr>
          <a:lstStyle/>
          <a:p>
            <a:endParaRPr lang="en-US" b="1" dirty="0" smtClean="0">
              <a:solidFill>
                <a:srgbClr val="0070C0"/>
              </a:solidFill>
            </a:endParaRPr>
          </a:p>
          <a:p>
            <a:r>
              <a:rPr lang="en-US" sz="5500" dirty="0" smtClean="0">
                <a:solidFill>
                  <a:srgbClr val="0070C0"/>
                </a:solidFill>
              </a:rPr>
              <a:t>The </a:t>
            </a:r>
            <a:r>
              <a:rPr lang="en-US" sz="5500" dirty="0">
                <a:solidFill>
                  <a:srgbClr val="0070C0"/>
                </a:solidFill>
              </a:rPr>
              <a:t>fetal ionizing radiation dose for a single CT </a:t>
            </a:r>
            <a:r>
              <a:rPr lang="en-US" sz="5500" dirty="0" smtClean="0">
                <a:solidFill>
                  <a:srgbClr val="0070C0"/>
                </a:solidFill>
              </a:rPr>
              <a:t>through the </a:t>
            </a:r>
            <a:r>
              <a:rPr lang="en-US" sz="5500" dirty="0">
                <a:solidFill>
                  <a:srgbClr val="0070C0"/>
                </a:solidFill>
              </a:rPr>
              <a:t>pelvis is 0.035 </a:t>
            </a:r>
            <a:r>
              <a:rPr lang="en-US" sz="5500" dirty="0" err="1">
                <a:solidFill>
                  <a:srgbClr val="0070C0"/>
                </a:solidFill>
              </a:rPr>
              <a:t>Gy</a:t>
            </a:r>
            <a:r>
              <a:rPr lang="en-US" sz="5500" dirty="0">
                <a:solidFill>
                  <a:srgbClr val="0070C0"/>
                </a:solidFill>
              </a:rPr>
              <a:t>. </a:t>
            </a:r>
            <a:endParaRPr lang="en-US" sz="5500" dirty="0" smtClean="0">
              <a:solidFill>
                <a:srgbClr val="0070C0"/>
              </a:solidFill>
            </a:endParaRPr>
          </a:p>
          <a:p>
            <a:endParaRPr lang="en-US" sz="5500" dirty="0" smtClean="0">
              <a:solidFill>
                <a:srgbClr val="0070C0"/>
              </a:solidFill>
            </a:endParaRPr>
          </a:p>
          <a:p>
            <a:r>
              <a:rPr lang="en-US" sz="5500" b="1" dirty="0" smtClean="0">
                <a:solidFill>
                  <a:srgbClr val="0070C0"/>
                </a:solidFill>
              </a:rPr>
              <a:t>Fetal radiation exposure of less than 0.05 </a:t>
            </a:r>
            <a:r>
              <a:rPr lang="en-US" sz="5500" b="1" dirty="0" err="1" smtClean="0">
                <a:solidFill>
                  <a:srgbClr val="0070C0"/>
                </a:solidFill>
              </a:rPr>
              <a:t>gy</a:t>
            </a:r>
            <a:r>
              <a:rPr lang="en-US" sz="5500" b="1" dirty="0" smtClean="0">
                <a:solidFill>
                  <a:srgbClr val="0070C0"/>
                </a:solidFill>
              </a:rPr>
              <a:t> has not been </a:t>
            </a:r>
            <a:r>
              <a:rPr lang="en-US" sz="5500" b="1" dirty="0">
                <a:solidFill>
                  <a:srgbClr val="0070C0"/>
                </a:solidFill>
              </a:rPr>
              <a:t>associated </a:t>
            </a:r>
            <a:r>
              <a:rPr lang="en-US" sz="5500" b="1" dirty="0" smtClean="0">
                <a:solidFill>
                  <a:srgbClr val="0070C0"/>
                </a:solidFill>
              </a:rPr>
              <a:t>with:</a:t>
            </a:r>
          </a:p>
          <a:p>
            <a:r>
              <a:rPr lang="en-US" sz="8000" b="1" dirty="0" smtClean="0">
                <a:solidFill>
                  <a:srgbClr val="C00000"/>
                </a:solidFill>
              </a:rPr>
              <a:t> An increased risk of abortion,</a:t>
            </a:r>
          </a:p>
          <a:p>
            <a:r>
              <a:rPr lang="en-US" sz="8000" b="1" dirty="0" smtClean="0">
                <a:solidFill>
                  <a:srgbClr val="C00000"/>
                </a:solidFill>
              </a:rPr>
              <a:t> Congenital anomalies,</a:t>
            </a:r>
          </a:p>
          <a:p>
            <a:r>
              <a:rPr lang="en-US" sz="8000" b="1" dirty="0" smtClean="0">
                <a:solidFill>
                  <a:srgbClr val="C00000"/>
                </a:solidFill>
              </a:rPr>
              <a:t> Growth restriction, or</a:t>
            </a:r>
          </a:p>
          <a:p>
            <a:r>
              <a:rPr lang="en-US" sz="8000" b="1" dirty="0" smtClean="0">
                <a:solidFill>
                  <a:srgbClr val="C00000"/>
                </a:solidFill>
              </a:rPr>
              <a:t> Perinatal mortality </a:t>
            </a:r>
          </a:p>
        </p:txBody>
      </p:sp>
      <p:graphicFrame>
        <p:nvGraphicFramePr>
          <p:cNvPr id="4" name="Diagram 3"/>
          <p:cNvGraphicFramePr/>
          <p:nvPr>
            <p:extLst>
              <p:ext uri="{D42A27DB-BD31-4B8C-83A1-F6EECF244321}">
                <p14:modId xmlns:p14="http://schemas.microsoft.com/office/powerpoint/2010/main" val="3584919001"/>
              </p:ext>
            </p:extLst>
          </p:nvPr>
        </p:nvGraphicFramePr>
        <p:xfrm>
          <a:off x="1995054" y="510639"/>
          <a:ext cx="8478982" cy="8312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3440199791"/>
              </p:ext>
            </p:extLst>
          </p:nvPr>
        </p:nvGraphicFramePr>
        <p:xfrm>
          <a:off x="1092530" y="1555668"/>
          <a:ext cx="10034649" cy="15675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 6"/>
          <p:cNvGraphicFramePr/>
          <p:nvPr>
            <p:extLst>
              <p:ext uri="{D42A27DB-BD31-4B8C-83A1-F6EECF244321}">
                <p14:modId xmlns:p14="http://schemas.microsoft.com/office/powerpoint/2010/main" val="3439134604"/>
              </p:ext>
            </p:extLst>
          </p:nvPr>
        </p:nvGraphicFramePr>
        <p:xfrm>
          <a:off x="1092529" y="5522025"/>
          <a:ext cx="10034649" cy="112222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 name="Slide Number Placeholder 1"/>
          <p:cNvSpPr>
            <a:spLocks noGrp="1"/>
          </p:cNvSpPr>
          <p:nvPr>
            <p:ph type="sldNum" sz="quarter" idx="12"/>
          </p:nvPr>
        </p:nvSpPr>
        <p:spPr/>
        <p:txBody>
          <a:bodyPr/>
          <a:lstStyle/>
          <a:p>
            <a:fld id="{B92E348F-7419-4DAB-BDB6-6190A5D03DF6}" type="slidenum">
              <a:rPr lang="fa-IR" smtClean="0"/>
              <a:t>35</a:t>
            </a:fld>
            <a:endParaRPr lang="fa-IR"/>
          </a:p>
        </p:txBody>
      </p:sp>
    </p:spTree>
    <p:extLst>
      <p:ext uri="{BB962C8B-B14F-4D97-AF65-F5344CB8AC3E}">
        <p14:creationId xmlns:p14="http://schemas.microsoft.com/office/powerpoint/2010/main" val="6858396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4395"/>
            <a:ext cx="10515600" cy="966293"/>
          </a:xfrm>
          <a:gradFill flip="none" rotWithShape="1">
            <a:gsLst>
              <a:gs pos="0">
                <a:srgbClr val="000099">
                  <a:shade val="30000"/>
                  <a:satMod val="115000"/>
                </a:srgbClr>
              </a:gs>
              <a:gs pos="50000">
                <a:srgbClr val="000099">
                  <a:shade val="67500"/>
                  <a:satMod val="115000"/>
                </a:srgbClr>
              </a:gs>
              <a:gs pos="100000">
                <a:srgbClr val="000099">
                  <a:shade val="100000"/>
                  <a:satMod val="115000"/>
                </a:srgbClr>
              </a:gs>
            </a:gsLst>
            <a:lin ang="54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en-US" b="1" dirty="0" smtClean="0">
                <a:solidFill>
                  <a:srgbClr val="FFFF00"/>
                </a:solidFill>
                <a:latin typeface="+mn-lt"/>
              </a:rPr>
              <a:t>Tumor markers in ovarian malignancy</a:t>
            </a:r>
            <a:endParaRPr lang="fa-IR" dirty="0">
              <a:solidFill>
                <a:srgbClr val="FFFF00"/>
              </a:solidFill>
              <a:latin typeface="+mn-lt"/>
            </a:endParaRPr>
          </a:p>
        </p:txBody>
      </p:sp>
      <p:sp>
        <p:nvSpPr>
          <p:cNvPr id="3" name="Content Placeholder 2"/>
          <p:cNvSpPr>
            <a:spLocks noGrp="1"/>
          </p:cNvSpPr>
          <p:nvPr>
            <p:ph idx="1"/>
          </p:nvPr>
        </p:nvSpPr>
        <p:spPr>
          <a:xfrm>
            <a:off x="838200" y="2185060"/>
            <a:ext cx="10515600" cy="4108861"/>
          </a:xfrm>
          <a:ln>
            <a:solidFill>
              <a:schemeClr val="accent1"/>
            </a:solidFill>
          </a:ln>
        </p:spPr>
        <p:txBody>
          <a:bodyPr>
            <a:noAutofit/>
          </a:bodyPr>
          <a:lstStyle/>
          <a:p>
            <a:r>
              <a:rPr lang="en-US" sz="4000" dirty="0" smtClean="0">
                <a:solidFill>
                  <a:srgbClr val="0070C0"/>
                </a:solidFill>
              </a:rPr>
              <a:t>Not suggested during </a:t>
            </a:r>
            <a:r>
              <a:rPr lang="en-US" sz="4000" dirty="0">
                <a:solidFill>
                  <a:srgbClr val="0070C0"/>
                </a:solidFill>
              </a:rPr>
              <a:t>pregnancy. </a:t>
            </a:r>
            <a:endParaRPr lang="en-US" sz="4000" dirty="0" smtClean="0">
              <a:solidFill>
                <a:srgbClr val="0070C0"/>
              </a:solidFill>
            </a:endParaRPr>
          </a:p>
          <a:p>
            <a:endParaRPr lang="en-US" sz="4000" dirty="0" smtClean="0">
              <a:solidFill>
                <a:srgbClr val="0070C0"/>
              </a:solidFill>
            </a:endParaRPr>
          </a:p>
          <a:p>
            <a:r>
              <a:rPr lang="en-US" sz="4000" b="1" dirty="0">
                <a:solidFill>
                  <a:srgbClr val="C00000"/>
                </a:solidFill>
              </a:rPr>
              <a:t>If a malignancy is proven, then appropriate tumor markers may </a:t>
            </a:r>
            <a:r>
              <a:rPr lang="en-US" sz="4000" b="1" dirty="0" smtClean="0">
                <a:solidFill>
                  <a:srgbClr val="C00000"/>
                </a:solidFill>
              </a:rPr>
              <a:t>be drawn </a:t>
            </a:r>
            <a:r>
              <a:rPr lang="en-US" sz="4000" b="1" dirty="0">
                <a:solidFill>
                  <a:srgbClr val="C00000"/>
                </a:solidFill>
              </a:rPr>
              <a:t>in the immediate postoperative period. </a:t>
            </a:r>
            <a:br>
              <a:rPr lang="en-US" sz="4000" b="1" dirty="0">
                <a:solidFill>
                  <a:srgbClr val="C00000"/>
                </a:solidFill>
              </a:rPr>
            </a:br>
            <a:endParaRPr lang="fa-IR" sz="4000" b="1" dirty="0">
              <a:solidFill>
                <a:srgbClr val="C00000"/>
              </a:solidFill>
            </a:endParaRPr>
          </a:p>
        </p:txBody>
      </p:sp>
      <p:sp>
        <p:nvSpPr>
          <p:cNvPr id="4" name="Slide Number Placeholder 3"/>
          <p:cNvSpPr>
            <a:spLocks noGrp="1"/>
          </p:cNvSpPr>
          <p:nvPr>
            <p:ph type="sldNum" sz="quarter" idx="12"/>
          </p:nvPr>
        </p:nvSpPr>
        <p:spPr/>
        <p:txBody>
          <a:bodyPr/>
          <a:lstStyle/>
          <a:p>
            <a:fld id="{B92E348F-7419-4DAB-BDB6-6190A5D03DF6}" type="slidenum">
              <a:rPr lang="fa-IR" smtClean="0"/>
              <a:t>36</a:t>
            </a:fld>
            <a:endParaRPr lang="fa-IR"/>
          </a:p>
        </p:txBody>
      </p:sp>
    </p:spTree>
    <p:extLst>
      <p:ext uri="{BB962C8B-B14F-4D97-AF65-F5344CB8AC3E}">
        <p14:creationId xmlns:p14="http://schemas.microsoft.com/office/powerpoint/2010/main" val="7309998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0021"/>
            <a:ext cx="10515600" cy="930667"/>
          </a:xfrm>
          <a:gradFill flip="none" rotWithShape="1">
            <a:gsLst>
              <a:gs pos="0">
                <a:srgbClr val="000099">
                  <a:shade val="30000"/>
                  <a:satMod val="115000"/>
                </a:srgbClr>
              </a:gs>
              <a:gs pos="50000">
                <a:srgbClr val="000099">
                  <a:shade val="67500"/>
                  <a:satMod val="115000"/>
                </a:srgbClr>
              </a:gs>
              <a:gs pos="100000">
                <a:srgbClr val="000099">
                  <a:shade val="100000"/>
                  <a:satMod val="115000"/>
                </a:srgbClr>
              </a:gs>
            </a:gsLst>
            <a:lin ang="54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a:r>
              <a:rPr lang="en-US" sz="4800" b="1" dirty="0" smtClean="0">
                <a:solidFill>
                  <a:srgbClr val="00FF00"/>
                </a:solidFill>
              </a:rPr>
              <a:t>Tumor markers in ovarian malignancy</a:t>
            </a:r>
            <a:endParaRPr lang="fa-IR" sz="4800" dirty="0">
              <a:solidFill>
                <a:srgbClr val="00FF00"/>
              </a:solidFill>
            </a:endParaRPr>
          </a:p>
        </p:txBody>
      </p:sp>
      <p:sp>
        <p:nvSpPr>
          <p:cNvPr id="3" name="Content Placeholder 2"/>
          <p:cNvSpPr>
            <a:spLocks noGrp="1"/>
          </p:cNvSpPr>
          <p:nvPr>
            <p:ph idx="1"/>
          </p:nvPr>
        </p:nvSpPr>
        <p:spPr>
          <a:xfrm>
            <a:off x="838200" y="1825624"/>
            <a:ext cx="10515600" cy="4824557"/>
          </a:xfrm>
          <a:ln>
            <a:solidFill>
              <a:schemeClr val="accent1"/>
            </a:solidFill>
          </a:ln>
        </p:spPr>
        <p:txBody>
          <a:bodyPr>
            <a:normAutofit lnSpcReduction="10000"/>
          </a:bodyPr>
          <a:lstStyle/>
          <a:p>
            <a:pPr>
              <a:lnSpc>
                <a:spcPct val="200000"/>
              </a:lnSpc>
            </a:pPr>
            <a:r>
              <a:rPr lang="en-US" sz="4000" b="1" dirty="0" smtClean="0">
                <a:solidFill>
                  <a:srgbClr val="0070C0"/>
                </a:solidFill>
              </a:rPr>
              <a:t>Pregnancy-associated </a:t>
            </a:r>
            <a:r>
              <a:rPr lang="en-US" sz="4000" b="1" dirty="0">
                <a:solidFill>
                  <a:srgbClr val="0070C0"/>
                </a:solidFill>
              </a:rPr>
              <a:t>pelvic masses are </a:t>
            </a:r>
            <a:r>
              <a:rPr lang="en-US" sz="4000" b="1" u="sng" dirty="0" smtClean="0">
                <a:solidFill>
                  <a:srgbClr val="0070C0"/>
                </a:solidFill>
              </a:rPr>
              <a:t>infrequently </a:t>
            </a:r>
            <a:r>
              <a:rPr lang="en-US" sz="4000" b="1" dirty="0" smtClean="0">
                <a:solidFill>
                  <a:srgbClr val="0070C0"/>
                </a:solidFill>
              </a:rPr>
              <a:t>malignant</a:t>
            </a:r>
            <a:r>
              <a:rPr lang="en-US" sz="4000" b="1" dirty="0">
                <a:solidFill>
                  <a:srgbClr val="0070C0"/>
                </a:solidFill>
              </a:rPr>
              <a:t>, and the interpretation of these tumor markers varies with gestational age </a:t>
            </a:r>
            <a:r>
              <a:rPr lang="en-US" sz="4000" b="1" dirty="0" smtClean="0">
                <a:solidFill>
                  <a:srgbClr val="0070C0"/>
                </a:solidFill>
              </a:rPr>
              <a:t>and comorbid </a:t>
            </a:r>
            <a:r>
              <a:rPr lang="en-US" sz="4000" b="1" dirty="0">
                <a:solidFill>
                  <a:srgbClr val="0070C0"/>
                </a:solidFill>
              </a:rPr>
              <a:t>conditions</a:t>
            </a:r>
            <a:r>
              <a:rPr lang="en-US" sz="4000" b="1" dirty="0" smtClean="0">
                <a:solidFill>
                  <a:srgbClr val="0070C0"/>
                </a:solidFill>
              </a:rPr>
              <a:t>.</a:t>
            </a:r>
          </a:p>
        </p:txBody>
      </p:sp>
      <p:sp>
        <p:nvSpPr>
          <p:cNvPr id="4" name="Slide Number Placeholder 3"/>
          <p:cNvSpPr>
            <a:spLocks noGrp="1"/>
          </p:cNvSpPr>
          <p:nvPr>
            <p:ph type="sldNum" sz="quarter" idx="12"/>
          </p:nvPr>
        </p:nvSpPr>
        <p:spPr/>
        <p:txBody>
          <a:bodyPr/>
          <a:lstStyle/>
          <a:p>
            <a:fld id="{B92E348F-7419-4DAB-BDB6-6190A5D03DF6}" type="slidenum">
              <a:rPr lang="fa-IR" smtClean="0"/>
              <a:t>37</a:t>
            </a:fld>
            <a:endParaRPr lang="fa-IR"/>
          </a:p>
        </p:txBody>
      </p:sp>
    </p:spTree>
    <p:extLst>
      <p:ext uri="{BB962C8B-B14F-4D97-AF65-F5344CB8AC3E}">
        <p14:creationId xmlns:p14="http://schemas.microsoft.com/office/powerpoint/2010/main" val="31331663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37882"/>
            <a:ext cx="10515600" cy="4912892"/>
          </a:xfrm>
          <a:ln>
            <a:solidFill>
              <a:schemeClr val="accent1"/>
            </a:solidFill>
          </a:ln>
        </p:spPr>
        <p:txBody>
          <a:bodyPr>
            <a:normAutofit fontScale="92500" lnSpcReduction="20000"/>
          </a:bodyPr>
          <a:lstStyle/>
          <a:p>
            <a:endParaRPr lang="en-US" b="1" dirty="0" smtClean="0">
              <a:solidFill>
                <a:srgbClr val="0070C0"/>
              </a:solidFill>
            </a:endParaRPr>
          </a:p>
          <a:p>
            <a:r>
              <a:rPr lang="en-US" b="1" dirty="0" smtClean="0">
                <a:solidFill>
                  <a:srgbClr val="C00000"/>
                </a:solidFill>
              </a:rPr>
              <a:t>AFP</a:t>
            </a:r>
            <a:r>
              <a:rPr lang="en-US" b="1" dirty="0" smtClean="0">
                <a:solidFill>
                  <a:srgbClr val="0070C0"/>
                </a:solidFill>
              </a:rPr>
              <a:t> </a:t>
            </a:r>
            <a:r>
              <a:rPr lang="en-US" dirty="0" smtClean="0">
                <a:solidFill>
                  <a:srgbClr val="0070C0"/>
                </a:solidFill>
              </a:rPr>
              <a:t>(</a:t>
            </a:r>
            <a:r>
              <a:rPr lang="en-US" dirty="0">
                <a:solidFill>
                  <a:srgbClr val="0070C0"/>
                </a:solidFill>
              </a:rPr>
              <a:t>Open neural tube </a:t>
            </a:r>
            <a:r>
              <a:rPr lang="en-US" dirty="0" smtClean="0">
                <a:solidFill>
                  <a:srgbClr val="0070C0"/>
                </a:solidFill>
              </a:rPr>
              <a:t>defect</a:t>
            </a:r>
            <a:r>
              <a:rPr lang="en-US" dirty="0" smtClean="0">
                <a:solidFill>
                  <a:srgbClr val="0070C0"/>
                </a:solidFill>
              </a:rPr>
              <a:t>) </a:t>
            </a:r>
            <a:r>
              <a:rPr lang="en-US" dirty="0">
                <a:solidFill>
                  <a:srgbClr val="0070C0"/>
                </a:solidFill>
              </a:rPr>
              <a:t>(</a:t>
            </a:r>
            <a:r>
              <a:rPr lang="en-US" dirty="0">
                <a:solidFill>
                  <a:srgbClr val="0070C0"/>
                </a:solidFill>
              </a:rPr>
              <a:t>&lt;500 </a:t>
            </a:r>
            <a:r>
              <a:rPr lang="en-US" sz="2900" dirty="0">
                <a:solidFill>
                  <a:srgbClr val="0070C0"/>
                </a:solidFill>
              </a:rPr>
              <a:t>ng/mL </a:t>
            </a:r>
            <a:r>
              <a:rPr lang="en-US" sz="2900" dirty="0">
                <a:solidFill>
                  <a:srgbClr val="0070C0"/>
                </a:solidFill>
              </a:rPr>
              <a:t>)(</a:t>
            </a:r>
            <a:r>
              <a:rPr lang="en-US" sz="2900" dirty="0">
                <a:solidFill>
                  <a:srgbClr val="0070C0"/>
                </a:solidFill>
              </a:rPr>
              <a:t>&gt;1000 ng/mL, </a:t>
            </a:r>
            <a:r>
              <a:rPr lang="en-US" sz="2900" dirty="0">
                <a:solidFill>
                  <a:srgbClr val="0070C0"/>
                </a:solidFill>
              </a:rPr>
              <a:t>&gt;</a:t>
            </a:r>
            <a:r>
              <a:rPr lang="en-US" sz="2900" dirty="0">
                <a:solidFill>
                  <a:srgbClr val="0070C0"/>
                </a:solidFill>
              </a:rPr>
              <a:t>10,000 </a:t>
            </a:r>
            <a:r>
              <a:rPr lang="en-US" sz="2900" dirty="0">
                <a:solidFill>
                  <a:srgbClr val="0070C0"/>
                </a:solidFill>
              </a:rPr>
              <a:t>ng/mL</a:t>
            </a:r>
            <a:r>
              <a:rPr lang="en-US" dirty="0">
                <a:solidFill>
                  <a:srgbClr val="0070C0"/>
                </a:solidFill>
              </a:rPr>
              <a:t>) </a:t>
            </a:r>
            <a:r>
              <a:rPr lang="en-US" dirty="0">
                <a:solidFill>
                  <a:srgbClr val="0070C0"/>
                </a:solidFill>
              </a:rPr>
              <a:t>(above 2.0 to 2.5 </a:t>
            </a:r>
            <a:r>
              <a:rPr lang="en-US" dirty="0" err="1">
                <a:solidFill>
                  <a:srgbClr val="0070C0"/>
                </a:solidFill>
              </a:rPr>
              <a:t>MoMs</a:t>
            </a:r>
            <a:r>
              <a:rPr lang="en-US" dirty="0">
                <a:solidFill>
                  <a:srgbClr val="0070C0"/>
                </a:solidFill>
              </a:rPr>
              <a:t> ). </a:t>
            </a:r>
          </a:p>
          <a:p>
            <a:pPr>
              <a:lnSpc>
                <a:spcPct val="150000"/>
              </a:lnSpc>
            </a:pPr>
            <a:r>
              <a:rPr lang="en-US" b="1" dirty="0" err="1" smtClean="0">
                <a:solidFill>
                  <a:srgbClr val="C00000"/>
                </a:solidFill>
              </a:rPr>
              <a:t>Inhiin</a:t>
            </a:r>
            <a:r>
              <a:rPr lang="en-US" b="1" dirty="0">
                <a:solidFill>
                  <a:srgbClr val="C00000"/>
                </a:solidFill>
              </a:rPr>
              <a:t> </a:t>
            </a:r>
            <a:r>
              <a:rPr lang="en-US" b="1" dirty="0" smtClean="0">
                <a:solidFill>
                  <a:srgbClr val="C00000"/>
                </a:solidFill>
              </a:rPr>
              <a:t>A</a:t>
            </a:r>
            <a:r>
              <a:rPr lang="en-US" b="1" dirty="0" smtClean="0">
                <a:solidFill>
                  <a:srgbClr val="0070C0"/>
                </a:solidFill>
              </a:rPr>
              <a:t> </a:t>
            </a:r>
            <a:r>
              <a:rPr lang="en-US" dirty="0" smtClean="0">
                <a:solidFill>
                  <a:srgbClr val="0070C0"/>
                </a:solidFill>
              </a:rPr>
              <a:t>(</a:t>
            </a:r>
            <a:r>
              <a:rPr lang="en-US" dirty="0">
                <a:solidFill>
                  <a:srgbClr val="0070C0"/>
                </a:solidFill>
              </a:rPr>
              <a:t>Down syndrome </a:t>
            </a:r>
            <a:r>
              <a:rPr lang="en-US" dirty="0">
                <a:solidFill>
                  <a:srgbClr val="0070C0"/>
                </a:solidFill>
              </a:rPr>
              <a:t>)(</a:t>
            </a:r>
            <a:r>
              <a:rPr lang="en-US" dirty="0">
                <a:solidFill>
                  <a:srgbClr val="0070C0"/>
                </a:solidFill>
              </a:rPr>
              <a:t>granulosa cell tumors </a:t>
            </a:r>
            <a:r>
              <a:rPr lang="en-US" dirty="0" smtClean="0">
                <a:solidFill>
                  <a:srgbClr val="0070C0"/>
                </a:solidFill>
              </a:rPr>
              <a:t>)</a:t>
            </a:r>
            <a:endParaRPr lang="en-US" dirty="0" smtClean="0">
              <a:solidFill>
                <a:srgbClr val="0070C0"/>
              </a:solidFill>
            </a:endParaRPr>
          </a:p>
          <a:p>
            <a:pPr>
              <a:lnSpc>
                <a:spcPct val="150000"/>
              </a:lnSpc>
            </a:pPr>
            <a:r>
              <a:rPr lang="en-US" b="1" dirty="0" smtClean="0">
                <a:solidFill>
                  <a:srgbClr val="0070C0"/>
                </a:solidFill>
              </a:rPr>
              <a:t>HCG </a:t>
            </a:r>
            <a:r>
              <a:rPr lang="en-US" dirty="0" smtClean="0">
                <a:solidFill>
                  <a:srgbClr val="0070C0"/>
                </a:solidFill>
              </a:rPr>
              <a:t>(choriocarcinoma)</a:t>
            </a:r>
          </a:p>
          <a:p>
            <a:pPr>
              <a:lnSpc>
                <a:spcPct val="150000"/>
              </a:lnSpc>
            </a:pPr>
            <a:r>
              <a:rPr lang="en-US" b="1" dirty="0" smtClean="0">
                <a:solidFill>
                  <a:srgbClr val="0070C0"/>
                </a:solidFill>
              </a:rPr>
              <a:t>CA 125 </a:t>
            </a:r>
            <a:r>
              <a:rPr lang="en-US" dirty="0">
                <a:solidFill>
                  <a:srgbClr val="0070C0"/>
                </a:solidFill>
              </a:rPr>
              <a:t>(abnormal </a:t>
            </a:r>
            <a:r>
              <a:rPr lang="en-US" dirty="0" smtClean="0">
                <a:solidFill>
                  <a:srgbClr val="0070C0"/>
                </a:solidFill>
              </a:rPr>
              <a:t>placentatio</a:t>
            </a:r>
            <a:r>
              <a:rPr lang="en-US" dirty="0">
                <a:solidFill>
                  <a:srgbClr val="0070C0"/>
                </a:solidFill>
              </a:rPr>
              <a:t>n, EOC) </a:t>
            </a:r>
            <a:r>
              <a:rPr lang="en-US" dirty="0">
                <a:solidFill>
                  <a:srgbClr val="0070C0"/>
                </a:solidFill>
              </a:rPr>
              <a:t>(</a:t>
            </a:r>
            <a:r>
              <a:rPr lang="en-US" dirty="0">
                <a:solidFill>
                  <a:srgbClr val="0070C0"/>
                </a:solidFill>
              </a:rPr>
              <a:t>the range of 1000 to 10,000 </a:t>
            </a:r>
            <a:r>
              <a:rPr lang="en-US" dirty="0">
                <a:solidFill>
                  <a:srgbClr val="0070C0"/>
                </a:solidFill>
              </a:rPr>
              <a:t>)</a:t>
            </a:r>
            <a:endParaRPr lang="en-US" dirty="0">
              <a:solidFill>
                <a:srgbClr val="0070C0"/>
              </a:solidFill>
            </a:endParaRPr>
          </a:p>
          <a:p>
            <a:pPr>
              <a:lnSpc>
                <a:spcPct val="150000"/>
              </a:lnSpc>
            </a:pPr>
            <a:r>
              <a:rPr lang="en-US" b="1" dirty="0">
                <a:solidFill>
                  <a:srgbClr val="C00000"/>
                </a:solidFill>
              </a:rPr>
              <a:t>LDH</a:t>
            </a:r>
            <a:r>
              <a:rPr lang="en-US" dirty="0">
                <a:solidFill>
                  <a:srgbClr val="C00000"/>
                </a:solidFill>
              </a:rPr>
              <a:t> </a:t>
            </a:r>
            <a:r>
              <a:rPr lang="en-US" dirty="0">
                <a:solidFill>
                  <a:srgbClr val="0070C0"/>
                </a:solidFill>
              </a:rPr>
              <a:t> (normal)(</a:t>
            </a:r>
            <a:r>
              <a:rPr lang="en-US" dirty="0" smtClean="0">
                <a:solidFill>
                  <a:srgbClr val="0070C0"/>
                </a:solidFill>
              </a:rPr>
              <a:t>Preeclampsia, </a:t>
            </a:r>
            <a:r>
              <a:rPr lang="en-US" dirty="0">
                <a:solidFill>
                  <a:srgbClr val="0070C0"/>
                </a:solidFill>
              </a:rPr>
              <a:t>HELLP</a:t>
            </a:r>
            <a:r>
              <a:rPr lang="en-US" dirty="0" smtClean="0">
                <a:solidFill>
                  <a:srgbClr val="0070C0"/>
                </a:solidFill>
              </a:rPr>
              <a:t>) (</a:t>
            </a:r>
            <a:r>
              <a:rPr lang="en-US" dirty="0">
                <a:solidFill>
                  <a:srgbClr val="0070C0"/>
                </a:solidFill>
              </a:rPr>
              <a:t>ovarian dysgerminomas</a:t>
            </a:r>
            <a:r>
              <a:rPr lang="en-US" dirty="0">
                <a:solidFill>
                  <a:srgbClr val="0070C0"/>
                </a:solidFill>
              </a:rPr>
              <a:t>)</a:t>
            </a:r>
          </a:p>
          <a:p>
            <a:pPr lvl="0">
              <a:lnSpc>
                <a:spcPct val="150000"/>
              </a:lnSpc>
            </a:pPr>
            <a:r>
              <a:rPr lang="en-US" b="1" dirty="0" smtClean="0">
                <a:solidFill>
                  <a:srgbClr val="0070C0"/>
                </a:solidFill>
              </a:rPr>
              <a:t>HE4</a:t>
            </a:r>
            <a:r>
              <a:rPr lang="en-US" dirty="0" smtClean="0">
                <a:solidFill>
                  <a:srgbClr val="0070C0"/>
                </a:solidFill>
              </a:rPr>
              <a:t> </a:t>
            </a:r>
            <a:r>
              <a:rPr lang="en-US" dirty="0">
                <a:solidFill>
                  <a:srgbClr val="0070C0"/>
                </a:solidFill>
              </a:rPr>
              <a:t>(</a:t>
            </a:r>
            <a:r>
              <a:rPr lang="en-US" dirty="0">
                <a:solidFill>
                  <a:srgbClr val="0070C0"/>
                </a:solidFill>
              </a:rPr>
              <a:t>unaffected by </a:t>
            </a:r>
            <a:r>
              <a:rPr lang="en-US" dirty="0">
                <a:solidFill>
                  <a:srgbClr val="0070C0"/>
                </a:solidFill>
              </a:rPr>
              <a:t>pregnancy</a:t>
            </a:r>
            <a:r>
              <a:rPr lang="en-US" dirty="0" smtClean="0">
                <a:solidFill>
                  <a:srgbClr val="0070C0"/>
                </a:solidFill>
              </a:rPr>
              <a:t>)</a:t>
            </a:r>
          </a:p>
          <a:p>
            <a:r>
              <a:rPr lang="en-US" sz="2900" b="1" dirty="0" err="1" smtClean="0">
                <a:solidFill>
                  <a:srgbClr val="0070C0"/>
                </a:solidFill>
              </a:rPr>
              <a:t>Multimarker</a:t>
            </a:r>
            <a:r>
              <a:rPr lang="en-US" sz="2900" b="1" dirty="0" smtClean="0">
                <a:solidFill>
                  <a:srgbClr val="0070C0"/>
                </a:solidFill>
              </a:rPr>
              <a:t> OVA1 </a:t>
            </a:r>
            <a:r>
              <a:rPr lang="en-US" sz="2900" dirty="0" smtClean="0">
                <a:solidFill>
                  <a:srgbClr val="0070C0"/>
                </a:solidFill>
              </a:rPr>
              <a:t>(</a:t>
            </a:r>
            <a:r>
              <a:rPr lang="en-US" sz="2900" dirty="0">
                <a:solidFill>
                  <a:srgbClr val="0070C0"/>
                </a:solidFill>
              </a:rPr>
              <a:t>are not useful for Dx. </a:t>
            </a:r>
            <a:r>
              <a:rPr lang="en-US" sz="2900" dirty="0">
                <a:solidFill>
                  <a:srgbClr val="0070C0"/>
                </a:solidFill>
              </a:rPr>
              <a:t>or posttreatment </a:t>
            </a:r>
            <a:r>
              <a:rPr lang="en-US" sz="2900" dirty="0">
                <a:solidFill>
                  <a:srgbClr val="0070C0"/>
                </a:solidFill>
              </a:rPr>
              <a:t>surveillance) </a:t>
            </a:r>
            <a:endParaRPr lang="en-US" sz="2900" dirty="0">
              <a:solidFill>
                <a:srgbClr val="0070C0"/>
              </a:solidFill>
            </a:endParaRPr>
          </a:p>
          <a:p>
            <a:pPr marL="0" indent="0">
              <a:buNone/>
            </a:pPr>
            <a:endParaRPr lang="en-US" dirty="0">
              <a:solidFill>
                <a:srgbClr val="0070C0"/>
              </a:solidFill>
            </a:endParaRPr>
          </a:p>
        </p:txBody>
      </p:sp>
      <p:sp>
        <p:nvSpPr>
          <p:cNvPr id="2" name="Slide Number Placeholder 1"/>
          <p:cNvSpPr>
            <a:spLocks noGrp="1"/>
          </p:cNvSpPr>
          <p:nvPr>
            <p:ph type="sldNum" sz="quarter" idx="12"/>
          </p:nvPr>
        </p:nvSpPr>
        <p:spPr/>
        <p:txBody>
          <a:bodyPr/>
          <a:lstStyle/>
          <a:p>
            <a:fld id="{B92E348F-7419-4DAB-BDB6-6190A5D03DF6}" type="slidenum">
              <a:rPr lang="fa-IR" smtClean="0"/>
              <a:t>38</a:t>
            </a:fld>
            <a:endParaRPr lang="fa-IR"/>
          </a:p>
        </p:txBody>
      </p:sp>
      <p:graphicFrame>
        <p:nvGraphicFramePr>
          <p:cNvPr id="6" name="Diagram 5"/>
          <p:cNvGraphicFramePr/>
          <p:nvPr>
            <p:extLst>
              <p:ext uri="{D42A27DB-BD31-4B8C-83A1-F6EECF244321}">
                <p14:modId xmlns:p14="http://schemas.microsoft.com/office/powerpoint/2010/main" val="2916694902"/>
              </p:ext>
            </p:extLst>
          </p:nvPr>
        </p:nvGraphicFramePr>
        <p:xfrm>
          <a:off x="1108363" y="5520013"/>
          <a:ext cx="9975273" cy="848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09080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2000">
              <a:schemeClr val="accent1">
                <a:lumMod val="45000"/>
                <a:lumOff val="55000"/>
              </a:schemeClr>
            </a:gs>
            <a:gs pos="4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Oval 3"/>
          <p:cNvSpPr/>
          <p:nvPr/>
        </p:nvSpPr>
        <p:spPr>
          <a:xfrm>
            <a:off x="570017" y="201881"/>
            <a:ext cx="11245932" cy="6341423"/>
          </a:xfrm>
          <a:prstGeom prst="ellipse">
            <a:avLst/>
          </a:prstGeom>
          <a:solidFill>
            <a:srgbClr val="000099"/>
          </a:solidFill>
          <a:ln w="762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pPr>
            <a:r>
              <a:rPr lang="en-US" sz="3600" b="1" dirty="0">
                <a:solidFill>
                  <a:srgbClr val="00FF00"/>
                </a:solidFill>
              </a:rPr>
              <a:t>Some authors suggest that </a:t>
            </a:r>
            <a:r>
              <a:rPr lang="en-US" sz="3600" b="1" dirty="0">
                <a:solidFill>
                  <a:srgbClr val="FFFF00"/>
                </a:solidFill>
              </a:rPr>
              <a:t>a MSAFP level above 9 </a:t>
            </a:r>
            <a:r>
              <a:rPr lang="en-US" sz="3600" b="1" dirty="0" err="1">
                <a:solidFill>
                  <a:srgbClr val="FFFF00"/>
                </a:solidFill>
              </a:rPr>
              <a:t>MoM</a:t>
            </a:r>
            <a:r>
              <a:rPr lang="en-US" sz="3600" b="1" dirty="0">
                <a:solidFill>
                  <a:srgbClr val="00FF00"/>
                </a:solidFill>
              </a:rPr>
              <a:t> should </a:t>
            </a:r>
            <a:r>
              <a:rPr lang="en-US" sz="3600" b="1" dirty="0" smtClean="0">
                <a:solidFill>
                  <a:srgbClr val="00FF00"/>
                </a:solidFill>
              </a:rPr>
              <a:t>prompt concern </a:t>
            </a:r>
            <a:r>
              <a:rPr lang="en-US" sz="3600" b="1" dirty="0">
                <a:solidFill>
                  <a:srgbClr val="00FF00"/>
                </a:solidFill>
              </a:rPr>
              <a:t>for germ cell tumors of either gonadal or </a:t>
            </a:r>
            <a:r>
              <a:rPr lang="en-US" sz="3600" b="1" dirty="0" err="1">
                <a:solidFill>
                  <a:srgbClr val="00FF00"/>
                </a:solidFill>
              </a:rPr>
              <a:t>nongonadal</a:t>
            </a:r>
            <a:r>
              <a:rPr lang="en-US" sz="3600" b="1" dirty="0">
                <a:solidFill>
                  <a:srgbClr val="00FF00"/>
                </a:solidFill>
              </a:rPr>
              <a:t> origin in the absence of </a:t>
            </a:r>
            <a:r>
              <a:rPr lang="en-US" sz="3600" b="1" dirty="0">
                <a:solidFill>
                  <a:srgbClr val="FFFF00"/>
                </a:solidFill>
              </a:rPr>
              <a:t>fetal abdominal wall defects </a:t>
            </a:r>
            <a:r>
              <a:rPr lang="en-US" sz="3600" b="1" dirty="0">
                <a:solidFill>
                  <a:srgbClr val="00FF00"/>
                </a:solidFill>
              </a:rPr>
              <a:t>or </a:t>
            </a:r>
            <a:r>
              <a:rPr lang="en-US" sz="3600" b="1" dirty="0">
                <a:solidFill>
                  <a:srgbClr val="FFFF00"/>
                </a:solidFill>
              </a:rPr>
              <a:t>anencephaly.</a:t>
            </a:r>
            <a:r>
              <a:rPr lang="en-US" sz="3600" b="1" dirty="0">
                <a:solidFill>
                  <a:srgbClr val="00FF00"/>
                </a:solidFill>
              </a:rPr>
              <a:t> </a:t>
            </a:r>
          </a:p>
        </p:txBody>
      </p:sp>
      <p:sp>
        <p:nvSpPr>
          <p:cNvPr id="2" name="Slide Number Placeholder 1"/>
          <p:cNvSpPr>
            <a:spLocks noGrp="1"/>
          </p:cNvSpPr>
          <p:nvPr>
            <p:ph type="sldNum" sz="quarter" idx="12"/>
          </p:nvPr>
        </p:nvSpPr>
        <p:spPr/>
        <p:txBody>
          <a:bodyPr/>
          <a:lstStyle/>
          <a:p>
            <a:fld id="{B92E348F-7419-4DAB-BDB6-6190A5D03DF6}" type="slidenum">
              <a:rPr lang="fa-IR" smtClean="0"/>
              <a:t>39</a:t>
            </a:fld>
            <a:endParaRPr lang="fa-IR"/>
          </a:p>
        </p:txBody>
      </p:sp>
    </p:spTree>
    <p:extLst>
      <p:ext uri="{BB962C8B-B14F-4D97-AF65-F5344CB8AC3E}">
        <p14:creationId xmlns:p14="http://schemas.microsoft.com/office/powerpoint/2010/main" val="3082620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59914"/>
          </a:xfrm>
        </p:spPr>
        <p:txBody>
          <a:bodyPr/>
          <a:lstStyle/>
          <a:p>
            <a:pPr algn="ctr"/>
            <a:r>
              <a:rPr lang="en-US" b="1" dirty="0">
                <a:solidFill>
                  <a:srgbClr val="0070C0"/>
                </a:solidFill>
              </a:rPr>
              <a:t>Patient Presentation </a:t>
            </a:r>
            <a:endParaRPr lang="fa-IR" b="1" dirty="0"/>
          </a:p>
        </p:txBody>
      </p:sp>
      <p:sp>
        <p:nvSpPr>
          <p:cNvPr id="3" name="Content Placeholder 2"/>
          <p:cNvSpPr>
            <a:spLocks noGrp="1"/>
          </p:cNvSpPr>
          <p:nvPr>
            <p:ph idx="1"/>
          </p:nvPr>
        </p:nvSpPr>
        <p:spPr>
          <a:xfrm>
            <a:off x="838200" y="1579418"/>
            <a:ext cx="10515600" cy="4904509"/>
          </a:xfrm>
          <a:gradFill flip="none" rotWithShape="1">
            <a:gsLst>
              <a:gs pos="0">
                <a:srgbClr val="000099">
                  <a:shade val="30000"/>
                  <a:satMod val="115000"/>
                </a:srgbClr>
              </a:gs>
              <a:gs pos="50000">
                <a:srgbClr val="000099">
                  <a:shade val="67500"/>
                  <a:satMod val="115000"/>
                </a:srgbClr>
              </a:gs>
              <a:gs pos="100000">
                <a:srgbClr val="000099">
                  <a:shade val="100000"/>
                  <a:satMod val="115000"/>
                </a:srgbClr>
              </a:gs>
            </a:gsLst>
            <a:lin ang="5400000" scaled="1"/>
            <a:tileRect/>
          </a:gra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endParaRPr lang="en-US" b="1" dirty="0" smtClean="0">
              <a:solidFill>
                <a:srgbClr val="FFFF00"/>
              </a:solidFill>
            </a:endParaRPr>
          </a:p>
          <a:p>
            <a:r>
              <a:rPr lang="en-US" sz="3200" b="1" dirty="0">
                <a:solidFill>
                  <a:schemeClr val="bg1"/>
                </a:solidFill>
              </a:rPr>
              <a:t>Prior to the </a:t>
            </a:r>
            <a:r>
              <a:rPr lang="en-US" sz="3200" b="1" dirty="0" smtClean="0">
                <a:solidFill>
                  <a:schemeClr val="bg1"/>
                </a:solidFill>
              </a:rPr>
              <a:t>use </a:t>
            </a:r>
            <a:r>
              <a:rPr lang="en-US" sz="3200" b="1" dirty="0">
                <a:solidFill>
                  <a:schemeClr val="bg1"/>
                </a:solidFill>
              </a:rPr>
              <a:t>of ultrasound, </a:t>
            </a:r>
            <a:endParaRPr lang="en-US" sz="3200" b="1" dirty="0" smtClean="0">
              <a:solidFill>
                <a:schemeClr val="bg1"/>
              </a:solidFill>
            </a:endParaRPr>
          </a:p>
          <a:p>
            <a:r>
              <a:rPr lang="en-US" sz="3200" b="1" dirty="0" smtClean="0">
                <a:solidFill>
                  <a:srgbClr val="FFFF00"/>
                </a:solidFill>
              </a:rPr>
              <a:t>Unrecognized until cesarean delivery or</a:t>
            </a:r>
          </a:p>
          <a:p>
            <a:r>
              <a:rPr lang="en-US" sz="3200" b="1" dirty="0" smtClean="0">
                <a:solidFill>
                  <a:srgbClr val="FFFF00"/>
                </a:solidFill>
              </a:rPr>
              <a:t>Until they became </a:t>
            </a:r>
            <a:r>
              <a:rPr lang="en-US" sz="3200" b="1" dirty="0">
                <a:solidFill>
                  <a:srgbClr val="FFFF00"/>
                </a:solidFill>
              </a:rPr>
              <a:t>symptomatic (postpartum period</a:t>
            </a:r>
            <a:r>
              <a:rPr lang="en-US" sz="3200" b="1" dirty="0" smtClean="0">
                <a:solidFill>
                  <a:srgbClr val="FFFF00"/>
                </a:solidFill>
              </a:rPr>
              <a:t>).</a:t>
            </a:r>
          </a:p>
          <a:p>
            <a:pPr marL="0" indent="0">
              <a:buNone/>
            </a:pPr>
            <a:r>
              <a:rPr lang="en-US" sz="3200" b="1" dirty="0" smtClean="0">
                <a:solidFill>
                  <a:srgbClr val="FFFF00"/>
                </a:solidFill>
              </a:rPr>
              <a:t> </a:t>
            </a:r>
            <a:endParaRPr lang="en-US" sz="3200" b="1" dirty="0">
              <a:solidFill>
                <a:srgbClr val="FFFF00"/>
              </a:solidFill>
            </a:endParaRPr>
          </a:p>
          <a:p>
            <a:r>
              <a:rPr lang="en-US" sz="3200" b="1" dirty="0">
                <a:solidFill>
                  <a:srgbClr val="00FF00"/>
                </a:solidFill>
              </a:rPr>
              <a:t>Now many asymptomatic masses are recognized in the first half of pregnancy </a:t>
            </a:r>
            <a:r>
              <a:rPr lang="en-US" sz="3200" b="1" dirty="0" smtClean="0">
                <a:solidFill>
                  <a:srgbClr val="00FF00"/>
                </a:solidFill>
              </a:rPr>
              <a:t> </a:t>
            </a:r>
            <a:r>
              <a:rPr lang="en-US" sz="3200" b="1" dirty="0">
                <a:solidFill>
                  <a:srgbClr val="00FF00"/>
                </a:solidFill>
              </a:rPr>
              <a:t>incidentally during an antenatal </a:t>
            </a:r>
            <a:r>
              <a:rPr lang="en-US" sz="3200" b="1" dirty="0" smtClean="0">
                <a:solidFill>
                  <a:srgbClr val="00FF00"/>
                </a:solidFill>
              </a:rPr>
              <a:t>ultrasound.</a:t>
            </a:r>
            <a:endParaRPr lang="en-US" sz="3200" b="1" dirty="0">
              <a:solidFill>
                <a:srgbClr val="00FF00"/>
              </a:solidFill>
            </a:endParaRPr>
          </a:p>
          <a:p>
            <a:endParaRPr lang="en-US" sz="3200" b="1" dirty="0">
              <a:solidFill>
                <a:srgbClr val="00FF00"/>
              </a:solidFill>
            </a:endParaRPr>
          </a:p>
        </p:txBody>
      </p:sp>
      <p:sp>
        <p:nvSpPr>
          <p:cNvPr id="4" name="Slide Number Placeholder 3"/>
          <p:cNvSpPr>
            <a:spLocks noGrp="1"/>
          </p:cNvSpPr>
          <p:nvPr>
            <p:ph type="sldNum" sz="quarter" idx="12"/>
          </p:nvPr>
        </p:nvSpPr>
        <p:spPr/>
        <p:txBody>
          <a:bodyPr/>
          <a:lstStyle/>
          <a:p>
            <a:fld id="{B92E348F-7419-4DAB-BDB6-6190A5D03DF6}" type="slidenum">
              <a:rPr lang="fa-IR" smtClean="0"/>
              <a:t>4</a:t>
            </a:fld>
            <a:endParaRPr lang="fa-IR"/>
          </a:p>
        </p:txBody>
      </p:sp>
    </p:spTree>
    <p:extLst>
      <p:ext uri="{BB962C8B-B14F-4D97-AF65-F5344CB8AC3E}">
        <p14:creationId xmlns:p14="http://schemas.microsoft.com/office/powerpoint/2010/main" val="19711160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054992195"/>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581891" y="1825625"/>
            <a:ext cx="11103427" cy="4351338"/>
          </a:xfrm>
          <a:gradFill flip="none" rotWithShape="1">
            <a:gsLst>
              <a:gs pos="0">
                <a:srgbClr val="000099">
                  <a:shade val="30000"/>
                  <a:satMod val="115000"/>
                </a:srgbClr>
              </a:gs>
              <a:gs pos="50000">
                <a:srgbClr val="000099">
                  <a:shade val="67500"/>
                  <a:satMod val="115000"/>
                </a:srgbClr>
              </a:gs>
              <a:gs pos="100000">
                <a:srgbClr val="000099">
                  <a:shade val="100000"/>
                  <a:satMod val="115000"/>
                </a:srgb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marL="0" indent="0" algn="ctr">
              <a:lnSpc>
                <a:spcPct val="150000"/>
              </a:lnSpc>
              <a:buNone/>
            </a:pPr>
            <a:r>
              <a:rPr lang="en-US" dirty="0" smtClean="0"/>
              <a:t> </a:t>
            </a:r>
            <a:r>
              <a:rPr lang="en-US" sz="4000" b="1" dirty="0" smtClean="0">
                <a:solidFill>
                  <a:srgbClr val="FFFF00"/>
                </a:solidFill>
              </a:rPr>
              <a:t>For adnexal masses during the second trimester; </a:t>
            </a:r>
            <a:r>
              <a:rPr lang="en-US" sz="4000" b="1" dirty="0" smtClean="0">
                <a:solidFill>
                  <a:srgbClr val="FF0000"/>
                </a:solidFill>
              </a:rPr>
              <a:t>“Laparoscopy”</a:t>
            </a:r>
            <a:endParaRPr lang="en-US" sz="4000" b="1" dirty="0">
              <a:solidFill>
                <a:srgbClr val="FF0000"/>
              </a:solidFill>
            </a:endParaRPr>
          </a:p>
          <a:p>
            <a:pPr>
              <a:lnSpc>
                <a:spcPct val="150000"/>
              </a:lnSpc>
            </a:pPr>
            <a:r>
              <a:rPr lang="en-US" sz="4000" b="1" dirty="0" smtClean="0">
                <a:solidFill>
                  <a:srgbClr val="00FF00"/>
                </a:solidFill>
              </a:rPr>
              <a:t>Is associated </a:t>
            </a:r>
            <a:r>
              <a:rPr lang="en-US" sz="4000" b="1" dirty="0">
                <a:solidFill>
                  <a:srgbClr val="00FF00"/>
                </a:solidFill>
              </a:rPr>
              <a:t>with a longer operative </a:t>
            </a:r>
            <a:r>
              <a:rPr lang="en-US" sz="4000" b="1" dirty="0" smtClean="0">
                <a:solidFill>
                  <a:srgbClr val="00FF00"/>
                </a:solidFill>
              </a:rPr>
              <a:t>duration. </a:t>
            </a:r>
          </a:p>
          <a:p>
            <a:pPr>
              <a:lnSpc>
                <a:spcPct val="150000"/>
              </a:lnSpc>
            </a:pPr>
            <a:r>
              <a:rPr lang="en-US" sz="4000" b="1" dirty="0" smtClean="0">
                <a:solidFill>
                  <a:srgbClr val="00FF00"/>
                </a:solidFill>
              </a:rPr>
              <a:t>Better surgical outcomes.</a:t>
            </a:r>
            <a:endParaRPr lang="en-US" sz="4000" dirty="0" smtClean="0">
              <a:solidFill>
                <a:schemeClr val="accent1">
                  <a:lumMod val="75000"/>
                </a:schemeClr>
              </a:solidFill>
            </a:endParaRPr>
          </a:p>
        </p:txBody>
      </p:sp>
      <p:sp>
        <p:nvSpPr>
          <p:cNvPr id="2" name="Slide Number Placeholder 1"/>
          <p:cNvSpPr>
            <a:spLocks noGrp="1"/>
          </p:cNvSpPr>
          <p:nvPr>
            <p:ph type="sldNum" sz="quarter" idx="12"/>
          </p:nvPr>
        </p:nvSpPr>
        <p:spPr/>
        <p:txBody>
          <a:bodyPr/>
          <a:lstStyle/>
          <a:p>
            <a:fld id="{B92E348F-7419-4DAB-BDB6-6190A5D03DF6}" type="slidenum">
              <a:rPr lang="fa-IR" smtClean="0"/>
              <a:t>40</a:t>
            </a:fld>
            <a:endParaRPr lang="fa-IR"/>
          </a:p>
        </p:txBody>
      </p:sp>
    </p:spTree>
    <p:extLst>
      <p:ext uri="{BB962C8B-B14F-4D97-AF65-F5344CB8AC3E}">
        <p14:creationId xmlns:p14="http://schemas.microsoft.com/office/powerpoint/2010/main" val="11851847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081" y="586157"/>
            <a:ext cx="10515600" cy="895041"/>
          </a:xfrm>
          <a:gradFill flip="none" rotWithShape="1">
            <a:gsLst>
              <a:gs pos="0">
                <a:srgbClr val="000099">
                  <a:shade val="30000"/>
                  <a:satMod val="115000"/>
                </a:srgbClr>
              </a:gs>
              <a:gs pos="50000">
                <a:srgbClr val="000099">
                  <a:shade val="67500"/>
                  <a:satMod val="115000"/>
                </a:srgbClr>
              </a:gs>
              <a:gs pos="100000">
                <a:srgbClr val="000099">
                  <a:shade val="100000"/>
                  <a:satMod val="115000"/>
                </a:srgbClr>
              </a:gs>
            </a:gsLst>
            <a:lin ang="5400000" scaled="1"/>
            <a:tileRect/>
          </a:gradFill>
          <a:ln>
            <a:noFill/>
          </a:ln>
          <a:effectLst/>
          <a:scene3d>
            <a:camera prst="orthographicFront">
              <a:rot lat="0" lon="0" rev="0"/>
            </a:camera>
            <a:lightRig rig="glow" dir="t">
              <a:rot lat="0" lon="0" rev="14100000"/>
            </a:lightRig>
          </a:scene3d>
          <a:sp3d prstMaterial="softEdge">
            <a:bevelT w="127000" prst="artDeco"/>
          </a:sp3d>
        </p:spPr>
        <p:txBody>
          <a:bodyPr/>
          <a:lstStyle/>
          <a:p>
            <a:pPr lvl="0" algn="ctr"/>
            <a:r>
              <a:rPr lang="en-US" b="1" dirty="0" smtClean="0">
                <a:solidFill>
                  <a:srgbClr val="FFFF00"/>
                </a:solidFill>
              </a:rPr>
              <a:t>SURGERY</a:t>
            </a:r>
            <a:endParaRPr lang="fa-IR" dirty="0">
              <a:solidFill>
                <a:srgbClr val="FFFF00"/>
              </a:solidFill>
            </a:endParaRPr>
          </a:p>
        </p:txBody>
      </p:sp>
      <p:sp>
        <p:nvSpPr>
          <p:cNvPr id="3" name="Content Placeholder 2"/>
          <p:cNvSpPr>
            <a:spLocks noGrp="1"/>
          </p:cNvSpPr>
          <p:nvPr>
            <p:ph idx="1"/>
          </p:nvPr>
        </p:nvSpPr>
        <p:spPr>
          <a:xfrm>
            <a:off x="1040081" y="1778123"/>
            <a:ext cx="10515600" cy="4646427"/>
          </a:xfrm>
          <a:solidFill>
            <a:schemeClr val="bg1"/>
          </a:solidFill>
          <a:ln>
            <a:solidFill>
              <a:srgbClr val="0070C0"/>
            </a:solidFill>
          </a:ln>
          <a:effectLst/>
          <a:scene3d>
            <a:camera prst="orthographicFront">
              <a:rot lat="0" lon="0" rev="0"/>
            </a:camera>
            <a:lightRig rig="chilly" dir="t">
              <a:rot lat="0" lon="0" rev="18480000"/>
            </a:lightRig>
          </a:scene3d>
          <a:sp3d prstMaterial="clear">
            <a:bevelT h="63500"/>
          </a:sp3d>
        </p:spPr>
        <p:txBody>
          <a:bodyPr>
            <a:normAutofit/>
          </a:bodyPr>
          <a:lstStyle/>
          <a:p>
            <a:r>
              <a:rPr lang="en-US" sz="4000" dirty="0">
                <a:solidFill>
                  <a:srgbClr val="0A50B6"/>
                </a:solidFill>
              </a:rPr>
              <a:t>If a malignancy is suspected, a laparotomy should be performed</a:t>
            </a:r>
            <a:r>
              <a:rPr lang="en-US" sz="4000" dirty="0" smtClean="0">
                <a:solidFill>
                  <a:srgbClr val="0A50B6"/>
                </a:solidFill>
              </a:rPr>
              <a:t>.</a:t>
            </a:r>
          </a:p>
          <a:p>
            <a:pPr marL="0" indent="0">
              <a:buNone/>
            </a:pPr>
            <a:endParaRPr lang="en-US" sz="4000" dirty="0" smtClean="0">
              <a:solidFill>
                <a:srgbClr val="0A50B6"/>
              </a:solidFill>
            </a:endParaRPr>
          </a:p>
          <a:p>
            <a:r>
              <a:rPr lang="en-US" sz="4000" b="1" dirty="0" smtClean="0">
                <a:solidFill>
                  <a:srgbClr val="C00000"/>
                </a:solidFill>
              </a:rPr>
              <a:t>A </a:t>
            </a:r>
            <a:r>
              <a:rPr lang="en-US" sz="4000" b="1" dirty="0">
                <a:solidFill>
                  <a:srgbClr val="C00000"/>
                </a:solidFill>
              </a:rPr>
              <a:t>Pfannenstiel </a:t>
            </a:r>
            <a:r>
              <a:rPr lang="en-US" sz="4000" b="1" dirty="0" smtClean="0">
                <a:solidFill>
                  <a:srgbClr val="C00000"/>
                </a:solidFill>
              </a:rPr>
              <a:t>incision should </a:t>
            </a:r>
            <a:r>
              <a:rPr lang="en-US" sz="4000" b="1" u="sng" dirty="0">
                <a:solidFill>
                  <a:srgbClr val="C00000"/>
                </a:solidFill>
              </a:rPr>
              <a:t>be </a:t>
            </a:r>
            <a:r>
              <a:rPr lang="en-US" sz="4000" b="1" u="sng" dirty="0" smtClean="0">
                <a:solidFill>
                  <a:srgbClr val="C00000"/>
                </a:solidFill>
              </a:rPr>
              <a:t>avoided</a:t>
            </a:r>
            <a:r>
              <a:rPr lang="en-US" sz="4000" b="1" dirty="0" smtClean="0">
                <a:solidFill>
                  <a:srgbClr val="C00000"/>
                </a:solidFill>
              </a:rPr>
              <a:t>.</a:t>
            </a:r>
          </a:p>
          <a:p>
            <a:pPr marL="0" indent="0">
              <a:buNone/>
            </a:pPr>
            <a:r>
              <a:rPr lang="en-US" sz="4000" b="1" dirty="0" smtClean="0">
                <a:solidFill>
                  <a:srgbClr val="0A50B6"/>
                </a:solidFill>
              </a:rPr>
              <a:t> </a:t>
            </a:r>
          </a:p>
          <a:p>
            <a:r>
              <a:rPr lang="en-US" sz="4000" dirty="0" smtClean="0">
                <a:solidFill>
                  <a:srgbClr val="0A50B6"/>
                </a:solidFill>
              </a:rPr>
              <a:t>The </a:t>
            </a:r>
            <a:r>
              <a:rPr lang="en-US" sz="4000" dirty="0">
                <a:solidFill>
                  <a:srgbClr val="0A50B6"/>
                </a:solidFill>
              </a:rPr>
              <a:t>vertical </a:t>
            </a:r>
            <a:r>
              <a:rPr lang="en-US" sz="4000" dirty="0" smtClean="0">
                <a:solidFill>
                  <a:srgbClr val="0A50B6"/>
                </a:solidFill>
              </a:rPr>
              <a:t>midline incision </a:t>
            </a:r>
            <a:r>
              <a:rPr lang="en-US" sz="4000" dirty="0">
                <a:solidFill>
                  <a:srgbClr val="0A50B6"/>
                </a:solidFill>
              </a:rPr>
              <a:t>should be </a:t>
            </a:r>
            <a:r>
              <a:rPr lang="en-US" sz="4000" dirty="0" smtClean="0">
                <a:solidFill>
                  <a:srgbClr val="0A50B6"/>
                </a:solidFill>
              </a:rPr>
              <a:t>adequate.</a:t>
            </a:r>
            <a:endParaRPr lang="en-US" sz="4000" dirty="0" smtClean="0">
              <a:solidFill>
                <a:srgbClr val="0070C0"/>
              </a:solidFill>
            </a:endParaRPr>
          </a:p>
        </p:txBody>
      </p:sp>
      <p:sp>
        <p:nvSpPr>
          <p:cNvPr id="4" name="Slide Number Placeholder 3"/>
          <p:cNvSpPr>
            <a:spLocks noGrp="1"/>
          </p:cNvSpPr>
          <p:nvPr>
            <p:ph type="sldNum" sz="quarter" idx="12"/>
          </p:nvPr>
        </p:nvSpPr>
        <p:spPr/>
        <p:txBody>
          <a:bodyPr/>
          <a:lstStyle/>
          <a:p>
            <a:fld id="{B92E348F-7419-4DAB-BDB6-6190A5D03DF6}" type="slidenum">
              <a:rPr lang="fa-IR" smtClean="0"/>
              <a:t>41</a:t>
            </a:fld>
            <a:endParaRPr lang="fa-IR"/>
          </a:p>
        </p:txBody>
      </p:sp>
    </p:spTree>
    <p:extLst>
      <p:ext uri="{BB962C8B-B14F-4D97-AF65-F5344CB8AC3E}">
        <p14:creationId xmlns:p14="http://schemas.microsoft.com/office/powerpoint/2010/main" val="661041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1273"/>
            <a:ext cx="10515600" cy="859415"/>
          </a:xfrm>
          <a:gradFill flip="none" rotWithShape="1">
            <a:gsLst>
              <a:gs pos="0">
                <a:srgbClr val="000099">
                  <a:shade val="30000"/>
                  <a:satMod val="115000"/>
                </a:srgbClr>
              </a:gs>
              <a:gs pos="50000">
                <a:srgbClr val="000099">
                  <a:shade val="67500"/>
                  <a:satMod val="115000"/>
                </a:srgbClr>
              </a:gs>
              <a:gs pos="100000">
                <a:srgbClr val="000099">
                  <a:shade val="100000"/>
                  <a:satMod val="115000"/>
                </a:srgbClr>
              </a:gs>
            </a:gsLst>
            <a:lin ang="5400000" scaled="1"/>
            <a:tileRect/>
          </a:gradFill>
          <a:ln>
            <a:noFill/>
          </a:ln>
          <a:effectLst/>
          <a:scene3d>
            <a:camera prst="orthographicFront">
              <a:rot lat="0" lon="0" rev="0"/>
            </a:camera>
            <a:lightRig rig="glow" dir="t">
              <a:rot lat="0" lon="0" rev="14100000"/>
            </a:lightRig>
          </a:scene3d>
          <a:sp3d prstMaterial="softEdge">
            <a:bevelT w="127000" prst="artDeco"/>
          </a:sp3d>
        </p:spPr>
        <p:txBody>
          <a:bodyPr>
            <a:normAutofit/>
          </a:bodyPr>
          <a:lstStyle/>
          <a:p>
            <a:pPr lvl="0" algn="ctr"/>
            <a:r>
              <a:rPr lang="en-US" sz="4800" b="1" dirty="0" smtClean="0">
                <a:solidFill>
                  <a:srgbClr val="FFFF00"/>
                </a:solidFill>
              </a:rPr>
              <a:t>Surgery</a:t>
            </a:r>
            <a:endParaRPr lang="fa-IR" sz="4800" dirty="0">
              <a:solidFill>
                <a:srgbClr val="FFFF00"/>
              </a:solidFill>
            </a:endParaRPr>
          </a:p>
        </p:txBody>
      </p:sp>
      <p:sp>
        <p:nvSpPr>
          <p:cNvPr id="3" name="Content Placeholder 2"/>
          <p:cNvSpPr>
            <a:spLocks noGrp="1"/>
          </p:cNvSpPr>
          <p:nvPr>
            <p:ph idx="1"/>
          </p:nvPr>
        </p:nvSpPr>
        <p:spPr>
          <a:ln>
            <a:solidFill>
              <a:schemeClr val="accent1"/>
            </a:solidFill>
          </a:ln>
        </p:spPr>
        <p:txBody>
          <a:bodyPr>
            <a:normAutofit fontScale="85000" lnSpcReduction="20000"/>
          </a:bodyPr>
          <a:lstStyle/>
          <a:p>
            <a:endParaRPr lang="en-US" sz="3400" dirty="0" smtClean="0">
              <a:solidFill>
                <a:srgbClr val="0070C0"/>
              </a:solidFill>
            </a:endParaRPr>
          </a:p>
          <a:p>
            <a:r>
              <a:rPr lang="en-US" sz="3400" b="1" dirty="0" smtClean="0">
                <a:solidFill>
                  <a:srgbClr val="0A50B6"/>
                </a:solidFill>
              </a:rPr>
              <a:t>Immediately </a:t>
            </a:r>
            <a:r>
              <a:rPr lang="en-US" sz="3400" b="1" dirty="0">
                <a:solidFill>
                  <a:srgbClr val="0A50B6"/>
                </a:solidFill>
              </a:rPr>
              <a:t>after entry into the peritoneal cavity, peritoneal washings should </a:t>
            </a:r>
            <a:r>
              <a:rPr lang="en-US" sz="3400" b="1" dirty="0" smtClean="0">
                <a:solidFill>
                  <a:srgbClr val="0A50B6"/>
                </a:solidFill>
              </a:rPr>
              <a:t>be obtained </a:t>
            </a:r>
            <a:r>
              <a:rPr lang="en-US" sz="3400" b="1" dirty="0">
                <a:solidFill>
                  <a:srgbClr val="0A50B6"/>
                </a:solidFill>
              </a:rPr>
              <a:t>for staging purposes in case the mass is malignant</a:t>
            </a:r>
            <a:r>
              <a:rPr lang="en-US" sz="3400" b="1" dirty="0" smtClean="0">
                <a:solidFill>
                  <a:srgbClr val="0A50B6"/>
                </a:solidFill>
              </a:rPr>
              <a:t>.</a:t>
            </a:r>
          </a:p>
          <a:p>
            <a:pPr marL="0" indent="0">
              <a:buNone/>
            </a:pPr>
            <a:endParaRPr lang="en-US" sz="3400" b="1" dirty="0" smtClean="0">
              <a:solidFill>
                <a:srgbClr val="0A50B6"/>
              </a:solidFill>
            </a:endParaRPr>
          </a:p>
          <a:p>
            <a:r>
              <a:rPr lang="en-US" sz="3400" dirty="0" smtClean="0">
                <a:solidFill>
                  <a:srgbClr val="0A50B6"/>
                </a:solidFill>
              </a:rPr>
              <a:t> </a:t>
            </a:r>
            <a:r>
              <a:rPr lang="en-US" sz="3400" dirty="0">
                <a:solidFill>
                  <a:srgbClr val="0A50B6"/>
                </a:solidFill>
              </a:rPr>
              <a:t>The opposite adnexa </a:t>
            </a:r>
            <a:r>
              <a:rPr lang="en-US" sz="3400" dirty="0" smtClean="0">
                <a:solidFill>
                  <a:srgbClr val="0A50B6"/>
                </a:solidFill>
              </a:rPr>
              <a:t>should be </a:t>
            </a:r>
            <a:r>
              <a:rPr lang="en-US" sz="3400" dirty="0">
                <a:solidFill>
                  <a:srgbClr val="0A50B6"/>
                </a:solidFill>
              </a:rPr>
              <a:t>carefully inspected and palpated for a contralateral adnexal mass</a:t>
            </a:r>
            <a:r>
              <a:rPr lang="en-US" sz="3400" dirty="0" smtClean="0">
                <a:solidFill>
                  <a:srgbClr val="0A50B6"/>
                </a:solidFill>
              </a:rPr>
              <a:t>.</a:t>
            </a:r>
          </a:p>
          <a:p>
            <a:endParaRPr lang="en-US" sz="3400" dirty="0" smtClean="0">
              <a:solidFill>
                <a:srgbClr val="0A50B6"/>
              </a:solidFill>
            </a:endParaRPr>
          </a:p>
          <a:p>
            <a:r>
              <a:rPr lang="en-US" sz="3400" dirty="0" smtClean="0">
                <a:solidFill>
                  <a:srgbClr val="0A50B6"/>
                </a:solidFill>
              </a:rPr>
              <a:t> </a:t>
            </a:r>
            <a:r>
              <a:rPr lang="en-US" sz="3400" b="1" dirty="0" smtClean="0">
                <a:solidFill>
                  <a:srgbClr val="0A50B6"/>
                </a:solidFill>
              </a:rPr>
              <a:t>Contralateral ovarian </a:t>
            </a:r>
            <a:r>
              <a:rPr lang="en-US" sz="3400" b="1" dirty="0">
                <a:solidFill>
                  <a:srgbClr val="0A50B6"/>
                </a:solidFill>
              </a:rPr>
              <a:t>biopsy is recommended if the ovary appears to be involved, but routine </a:t>
            </a:r>
            <a:r>
              <a:rPr lang="en-US" sz="3400" b="1" dirty="0" smtClean="0">
                <a:solidFill>
                  <a:srgbClr val="0A50B6"/>
                </a:solidFill>
              </a:rPr>
              <a:t>biopsy or wedge </a:t>
            </a:r>
            <a:r>
              <a:rPr lang="en-US" sz="3400" b="1" dirty="0">
                <a:solidFill>
                  <a:srgbClr val="0A50B6"/>
                </a:solidFill>
              </a:rPr>
              <a:t>resection of a normal-appearing contralateral ovary is unwarranted</a:t>
            </a:r>
            <a:r>
              <a:rPr lang="en-US" sz="3400" b="1" dirty="0" smtClean="0">
                <a:solidFill>
                  <a:srgbClr val="0A50B6"/>
                </a:solidFill>
              </a:rPr>
              <a:t>.</a:t>
            </a:r>
            <a:endParaRPr lang="fa-IR" b="1" dirty="0">
              <a:solidFill>
                <a:srgbClr val="0A50B6"/>
              </a:solidFill>
            </a:endParaRPr>
          </a:p>
        </p:txBody>
      </p:sp>
      <p:sp>
        <p:nvSpPr>
          <p:cNvPr id="4" name="Right Arrow 3"/>
          <p:cNvSpPr/>
          <p:nvPr/>
        </p:nvSpPr>
        <p:spPr>
          <a:xfrm>
            <a:off x="1246909" y="1030021"/>
            <a:ext cx="1923803" cy="463137"/>
          </a:xfrm>
          <a:prstGeom prst="rightArrow">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perspectiveBelow"/>
              <a:lightRig rig="threePt" dir="t"/>
            </a:scene3d>
          </a:bodyPr>
          <a:lstStyle/>
          <a:p>
            <a:pPr algn="ctr"/>
            <a:endParaRPr lang="fa-IR" b="1">
              <a:ln w="22225">
                <a:solidFill>
                  <a:schemeClr val="accent2"/>
                </a:solidFill>
                <a:prstDash val="solid"/>
              </a:ln>
              <a:solidFill>
                <a:srgbClr val="FFFF00"/>
              </a:solidFill>
              <a:effectLst>
                <a:glow rad="228600">
                  <a:schemeClr val="accent6">
                    <a:satMod val="175000"/>
                    <a:alpha val="40000"/>
                  </a:schemeClr>
                </a:glow>
              </a:effectLst>
            </a:endParaRPr>
          </a:p>
        </p:txBody>
      </p:sp>
      <p:sp>
        <p:nvSpPr>
          <p:cNvPr id="5" name="Slide Number Placeholder 4"/>
          <p:cNvSpPr>
            <a:spLocks noGrp="1"/>
          </p:cNvSpPr>
          <p:nvPr>
            <p:ph type="sldNum" sz="quarter" idx="12"/>
          </p:nvPr>
        </p:nvSpPr>
        <p:spPr/>
        <p:txBody>
          <a:bodyPr/>
          <a:lstStyle/>
          <a:p>
            <a:fld id="{B92E348F-7419-4DAB-BDB6-6190A5D03DF6}" type="slidenum">
              <a:rPr lang="fa-IR" smtClean="0"/>
              <a:t>42</a:t>
            </a:fld>
            <a:endParaRPr lang="fa-IR"/>
          </a:p>
        </p:txBody>
      </p:sp>
    </p:spTree>
    <p:extLst>
      <p:ext uri="{BB962C8B-B14F-4D97-AF65-F5344CB8AC3E}">
        <p14:creationId xmlns:p14="http://schemas.microsoft.com/office/powerpoint/2010/main" val="20811775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103208752"/>
              </p:ext>
            </p:extLst>
          </p:nvPr>
        </p:nvGraphicFramePr>
        <p:xfrm>
          <a:off x="695696" y="581893"/>
          <a:ext cx="10515600" cy="752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695696" y="1595849"/>
            <a:ext cx="10515600" cy="4621739"/>
          </a:xfrm>
          <a:ln>
            <a:solidFill>
              <a:schemeClr val="accent1"/>
            </a:solidFill>
          </a:ln>
        </p:spPr>
        <p:txBody>
          <a:bodyPr>
            <a:noAutofit/>
          </a:bodyPr>
          <a:lstStyle/>
          <a:p>
            <a:r>
              <a:rPr lang="en-US" sz="2400" b="1" dirty="0" smtClean="0">
                <a:solidFill>
                  <a:srgbClr val="0070C0"/>
                </a:solidFill>
              </a:rPr>
              <a:t>If </a:t>
            </a:r>
            <a:r>
              <a:rPr lang="en-US" sz="2400" b="1" dirty="0">
                <a:solidFill>
                  <a:srgbClr val="0070C0"/>
                </a:solidFill>
              </a:rPr>
              <a:t>the preoperative imaging </a:t>
            </a:r>
            <a:r>
              <a:rPr lang="en-US" sz="2400" b="1" dirty="0" smtClean="0">
                <a:solidFill>
                  <a:srgbClr val="0070C0"/>
                </a:solidFill>
              </a:rPr>
              <a:t>and intraoperative </a:t>
            </a:r>
            <a:r>
              <a:rPr lang="en-US" sz="2400" b="1" dirty="0">
                <a:solidFill>
                  <a:srgbClr val="0070C0"/>
                </a:solidFill>
              </a:rPr>
              <a:t>gross </a:t>
            </a:r>
            <a:r>
              <a:rPr lang="en-US" sz="2400" b="1" dirty="0" smtClean="0">
                <a:solidFill>
                  <a:srgbClr val="0070C0"/>
                </a:solidFill>
              </a:rPr>
              <a:t>findings </a:t>
            </a:r>
            <a:r>
              <a:rPr lang="en-US" sz="2400" b="1" dirty="0">
                <a:solidFill>
                  <a:srgbClr val="0070C0"/>
                </a:solidFill>
              </a:rPr>
              <a:t>are both consistent with a benign diagnosis, it is </a:t>
            </a:r>
            <a:r>
              <a:rPr lang="en-US" sz="2400" b="1" dirty="0" smtClean="0">
                <a:solidFill>
                  <a:srgbClr val="0070C0"/>
                </a:solidFill>
              </a:rPr>
              <a:t>reasonable to </a:t>
            </a:r>
            <a:r>
              <a:rPr lang="en-US" sz="2400" b="1" dirty="0">
                <a:solidFill>
                  <a:srgbClr val="0070C0"/>
                </a:solidFill>
              </a:rPr>
              <a:t>attempt a cystectomy rather than perform a </a:t>
            </a:r>
            <a:r>
              <a:rPr lang="en-US" sz="2400" b="1" dirty="0" smtClean="0">
                <a:solidFill>
                  <a:srgbClr val="0070C0"/>
                </a:solidFill>
              </a:rPr>
              <a:t>salpingo-oophorectomy (</a:t>
            </a:r>
            <a:r>
              <a:rPr lang="en-US" sz="2400" b="1" dirty="0" smtClean="0">
                <a:solidFill>
                  <a:srgbClr val="0070C0"/>
                </a:solidFill>
              </a:rPr>
              <a:t>may </a:t>
            </a:r>
            <a:r>
              <a:rPr lang="en-US" sz="2400" b="1" dirty="0">
                <a:solidFill>
                  <a:srgbClr val="0070C0"/>
                </a:solidFill>
              </a:rPr>
              <a:t>be resected postpartum or during </a:t>
            </a:r>
            <a:r>
              <a:rPr lang="en-US" sz="2400" b="1" dirty="0" smtClean="0">
                <a:solidFill>
                  <a:srgbClr val="0070C0"/>
                </a:solidFill>
              </a:rPr>
              <a:t>CS)</a:t>
            </a:r>
            <a:r>
              <a:rPr lang="en-US" sz="2400" b="1" dirty="0" smtClean="0">
                <a:solidFill>
                  <a:srgbClr val="0A50B6"/>
                </a:solidFill>
              </a:rPr>
              <a:t> </a:t>
            </a:r>
            <a:r>
              <a:rPr lang="en-US" sz="2400" b="1" dirty="0" smtClean="0">
                <a:solidFill>
                  <a:srgbClr val="0070C0"/>
                </a:solidFill>
              </a:rPr>
              <a:t>:</a:t>
            </a:r>
            <a:endParaRPr lang="en-US" sz="2400" b="1" dirty="0" smtClean="0">
              <a:solidFill>
                <a:srgbClr val="0070C0"/>
              </a:solidFill>
            </a:endParaRPr>
          </a:p>
          <a:p>
            <a:endParaRPr lang="en-US" sz="2400" b="1" dirty="0" smtClean="0">
              <a:solidFill>
                <a:srgbClr val="0070C0"/>
              </a:solidFill>
            </a:endParaRPr>
          </a:p>
          <a:p>
            <a:r>
              <a:rPr lang="en-US" sz="2400" b="1" dirty="0" smtClean="0">
                <a:solidFill>
                  <a:srgbClr val="C00000"/>
                </a:solidFill>
              </a:rPr>
              <a:t>Persistent corpus luteal functional cysts,</a:t>
            </a:r>
          </a:p>
          <a:p>
            <a:r>
              <a:rPr lang="en-US" sz="2400" b="1" dirty="0" smtClean="0">
                <a:solidFill>
                  <a:srgbClr val="C00000"/>
                </a:solidFill>
              </a:rPr>
              <a:t>Benign dermoid </a:t>
            </a:r>
            <a:r>
              <a:rPr lang="en-US" sz="2400" b="1" dirty="0" smtClean="0">
                <a:solidFill>
                  <a:srgbClr val="C00000"/>
                </a:solidFill>
              </a:rPr>
              <a:t>cysts, </a:t>
            </a:r>
            <a:r>
              <a:rPr lang="en-US" sz="2400" b="1" dirty="0" err="1" smtClean="0">
                <a:solidFill>
                  <a:srgbClr val="C00000"/>
                </a:solidFill>
              </a:rPr>
              <a:t>Endometrioma</a:t>
            </a:r>
            <a:endParaRPr lang="en-US" sz="2400" b="1" dirty="0" smtClean="0">
              <a:solidFill>
                <a:srgbClr val="C00000"/>
              </a:solidFill>
            </a:endParaRPr>
          </a:p>
          <a:p>
            <a:r>
              <a:rPr lang="en-US" sz="2400" b="1" dirty="0" smtClean="0">
                <a:solidFill>
                  <a:srgbClr val="C00000"/>
                </a:solidFill>
              </a:rPr>
              <a:t>Serous </a:t>
            </a:r>
            <a:r>
              <a:rPr lang="en-US" sz="2400" b="1" dirty="0" smtClean="0">
                <a:solidFill>
                  <a:srgbClr val="C00000"/>
                </a:solidFill>
              </a:rPr>
              <a:t>or mucinous cystadenomas. </a:t>
            </a:r>
          </a:p>
          <a:p>
            <a:pPr marL="0" indent="0">
              <a:buNone/>
            </a:pPr>
            <a:endParaRPr lang="en-US" sz="2400" dirty="0" smtClean="0">
              <a:solidFill>
                <a:srgbClr val="0070C0"/>
              </a:solidFill>
            </a:endParaRPr>
          </a:p>
          <a:p>
            <a:r>
              <a:rPr lang="en-US" sz="2400" b="1" dirty="0" smtClean="0">
                <a:solidFill>
                  <a:srgbClr val="0070C0"/>
                </a:solidFill>
              </a:rPr>
              <a:t>If </a:t>
            </a:r>
            <a:r>
              <a:rPr lang="en-US" sz="2400" b="1" dirty="0">
                <a:solidFill>
                  <a:srgbClr val="0070C0"/>
                </a:solidFill>
              </a:rPr>
              <a:t>the mass </a:t>
            </a:r>
            <a:r>
              <a:rPr lang="en-US" sz="2400" b="1" dirty="0" smtClean="0">
                <a:solidFill>
                  <a:srgbClr val="0070C0"/>
                </a:solidFill>
              </a:rPr>
              <a:t>is larger </a:t>
            </a:r>
            <a:r>
              <a:rPr lang="en-US" sz="2400" b="1" dirty="0">
                <a:solidFill>
                  <a:srgbClr val="0070C0"/>
                </a:solidFill>
              </a:rPr>
              <a:t>than 10 cm, it may not be technically feasible to perform an ovarian cystectomy. </a:t>
            </a:r>
            <a:endParaRPr lang="en-US" sz="2400" b="1" dirty="0" smtClean="0">
              <a:solidFill>
                <a:srgbClr val="0070C0"/>
              </a:solidFill>
            </a:endParaRPr>
          </a:p>
          <a:p>
            <a:pPr marL="0" indent="0">
              <a:buNone/>
            </a:pPr>
            <a:r>
              <a:rPr lang="en-US" sz="2400" dirty="0" smtClean="0">
                <a:solidFill>
                  <a:srgbClr val="0070C0"/>
                </a:solidFill>
              </a:rPr>
              <a:t/>
            </a:r>
            <a:br>
              <a:rPr lang="en-US" sz="2400" dirty="0" smtClean="0">
                <a:solidFill>
                  <a:srgbClr val="0070C0"/>
                </a:solidFill>
              </a:rPr>
            </a:br>
            <a:endParaRPr lang="fa-IR" sz="2400" dirty="0">
              <a:solidFill>
                <a:srgbClr val="0070C0"/>
              </a:solidFill>
            </a:endParaRPr>
          </a:p>
        </p:txBody>
      </p:sp>
      <p:sp>
        <p:nvSpPr>
          <p:cNvPr id="2" name="Right Arrow 1"/>
          <p:cNvSpPr/>
          <p:nvPr/>
        </p:nvSpPr>
        <p:spPr>
          <a:xfrm>
            <a:off x="1187532" y="958161"/>
            <a:ext cx="1971304" cy="237506"/>
          </a:xfrm>
          <a:prstGeom prst="rightArrow">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1" anchor="ctr"/>
          <a:lstStyle/>
          <a:p>
            <a:pPr algn="ctr"/>
            <a:endParaRPr lang="fa-IR"/>
          </a:p>
        </p:txBody>
      </p:sp>
      <p:sp>
        <p:nvSpPr>
          <p:cNvPr id="5" name="Slide Number Placeholder 4"/>
          <p:cNvSpPr>
            <a:spLocks noGrp="1"/>
          </p:cNvSpPr>
          <p:nvPr>
            <p:ph type="sldNum" sz="quarter" idx="12"/>
          </p:nvPr>
        </p:nvSpPr>
        <p:spPr/>
        <p:txBody>
          <a:bodyPr/>
          <a:lstStyle/>
          <a:p>
            <a:fld id="{B92E348F-7419-4DAB-BDB6-6190A5D03DF6}" type="slidenum">
              <a:rPr lang="fa-IR" smtClean="0"/>
              <a:t>43</a:t>
            </a:fld>
            <a:endParaRPr lang="fa-IR"/>
          </a:p>
        </p:txBody>
      </p:sp>
    </p:spTree>
    <p:extLst>
      <p:ext uri="{BB962C8B-B14F-4D97-AF65-F5344CB8AC3E}">
        <p14:creationId xmlns:p14="http://schemas.microsoft.com/office/powerpoint/2010/main" val="30300137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17367234"/>
              </p:ext>
            </p:extLst>
          </p:nvPr>
        </p:nvGraphicFramePr>
        <p:xfrm>
          <a:off x="826325" y="261257"/>
          <a:ext cx="10515600" cy="6127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92E348F-7419-4DAB-BDB6-6190A5D03DF6}" type="slidenum">
              <a:rPr lang="fa-IR" smtClean="0"/>
              <a:t>44</a:t>
            </a:fld>
            <a:endParaRPr lang="fa-IR"/>
          </a:p>
        </p:txBody>
      </p:sp>
    </p:spTree>
    <p:extLst>
      <p:ext uri="{BB962C8B-B14F-4D97-AF65-F5344CB8AC3E}">
        <p14:creationId xmlns:p14="http://schemas.microsoft.com/office/powerpoint/2010/main" val="35042609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47599171"/>
              </p:ext>
            </p:extLst>
          </p:nvPr>
        </p:nvGraphicFramePr>
        <p:xfrm>
          <a:off x="826325" y="261257"/>
          <a:ext cx="10515600" cy="6127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92E348F-7419-4DAB-BDB6-6190A5D03DF6}" type="slidenum">
              <a:rPr lang="fa-IR" smtClean="0"/>
              <a:t>45</a:t>
            </a:fld>
            <a:endParaRPr lang="fa-IR"/>
          </a:p>
        </p:txBody>
      </p:sp>
    </p:spTree>
    <p:extLst>
      <p:ext uri="{BB962C8B-B14F-4D97-AF65-F5344CB8AC3E}">
        <p14:creationId xmlns:p14="http://schemas.microsoft.com/office/powerpoint/2010/main" val="14639885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79776860"/>
              </p:ext>
            </p:extLst>
          </p:nvPr>
        </p:nvGraphicFramePr>
        <p:xfrm>
          <a:off x="838200" y="748145"/>
          <a:ext cx="10515600" cy="942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Content Placeholder 1"/>
          <p:cNvGraphicFramePr>
            <a:graphicFrameLocks noGrp="1"/>
          </p:cNvGraphicFramePr>
          <p:nvPr>
            <p:ph idx="1"/>
            <p:extLst>
              <p:ext uri="{D42A27DB-BD31-4B8C-83A1-F6EECF244321}">
                <p14:modId xmlns:p14="http://schemas.microsoft.com/office/powerpoint/2010/main" val="4178903690"/>
              </p:ext>
            </p:extLst>
          </p:nvPr>
        </p:nvGraphicFramePr>
        <p:xfrm>
          <a:off x="838200" y="1825625"/>
          <a:ext cx="10515600" cy="48008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Slide Number Placeholder 2"/>
          <p:cNvSpPr>
            <a:spLocks noGrp="1"/>
          </p:cNvSpPr>
          <p:nvPr>
            <p:ph type="sldNum" sz="quarter" idx="12"/>
          </p:nvPr>
        </p:nvSpPr>
        <p:spPr/>
        <p:txBody>
          <a:bodyPr/>
          <a:lstStyle/>
          <a:p>
            <a:fld id="{B92E348F-7419-4DAB-BDB6-6190A5D03DF6}" type="slidenum">
              <a:rPr lang="fa-IR" smtClean="0"/>
              <a:t>46</a:t>
            </a:fld>
            <a:endParaRPr lang="fa-IR"/>
          </a:p>
        </p:txBody>
      </p:sp>
    </p:spTree>
    <p:extLst>
      <p:ext uri="{BB962C8B-B14F-4D97-AF65-F5344CB8AC3E}">
        <p14:creationId xmlns:p14="http://schemas.microsoft.com/office/powerpoint/2010/main" val="33025883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962560050"/>
              </p:ext>
            </p:extLst>
          </p:nvPr>
        </p:nvGraphicFramePr>
        <p:xfrm>
          <a:off x="1008434" y="380010"/>
          <a:ext cx="10515600" cy="9781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Content Placeholder 1"/>
          <p:cNvGraphicFramePr>
            <a:graphicFrameLocks noGrp="1"/>
          </p:cNvGraphicFramePr>
          <p:nvPr>
            <p:ph idx="1"/>
            <p:extLst>
              <p:ext uri="{D42A27DB-BD31-4B8C-83A1-F6EECF244321}">
                <p14:modId xmlns:p14="http://schemas.microsoft.com/office/powerpoint/2010/main" val="1132639736"/>
              </p:ext>
            </p:extLst>
          </p:nvPr>
        </p:nvGraphicFramePr>
        <p:xfrm>
          <a:off x="838200" y="1825625"/>
          <a:ext cx="10515600" cy="45307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Slide Number Placeholder 2"/>
          <p:cNvSpPr>
            <a:spLocks noGrp="1"/>
          </p:cNvSpPr>
          <p:nvPr>
            <p:ph type="sldNum" sz="quarter" idx="12"/>
          </p:nvPr>
        </p:nvSpPr>
        <p:spPr/>
        <p:txBody>
          <a:bodyPr/>
          <a:lstStyle/>
          <a:p>
            <a:fld id="{B92E348F-7419-4DAB-BDB6-6190A5D03DF6}" type="slidenum">
              <a:rPr lang="fa-IR" smtClean="0"/>
              <a:t>47</a:t>
            </a:fld>
            <a:endParaRPr lang="fa-IR"/>
          </a:p>
        </p:txBody>
      </p:sp>
    </p:spTree>
    <p:extLst>
      <p:ext uri="{BB962C8B-B14F-4D97-AF65-F5344CB8AC3E}">
        <p14:creationId xmlns:p14="http://schemas.microsoft.com/office/powerpoint/2010/main" val="3480145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83144942"/>
              </p:ext>
            </p:extLst>
          </p:nvPr>
        </p:nvGraphicFramePr>
        <p:xfrm>
          <a:off x="838200" y="748145"/>
          <a:ext cx="10515600" cy="942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ln>
            <a:solidFill>
              <a:schemeClr val="accent1"/>
            </a:solidFill>
          </a:ln>
        </p:spPr>
        <p:txBody>
          <a:bodyPr>
            <a:normAutofit lnSpcReduction="10000"/>
          </a:bodyPr>
          <a:lstStyle/>
          <a:p>
            <a:r>
              <a:rPr lang="en-US" sz="3200" b="1" dirty="0" smtClean="0">
                <a:solidFill>
                  <a:srgbClr val="0070C0"/>
                </a:solidFill>
              </a:rPr>
              <a:t>A cystic benign- appearing mass &lt;5 cm: often no additional antepartum surveillance.</a:t>
            </a:r>
          </a:p>
          <a:p>
            <a:endParaRPr lang="en-US" sz="3200" b="1" dirty="0" smtClean="0">
              <a:solidFill>
                <a:srgbClr val="0070C0"/>
              </a:solidFill>
            </a:endParaRPr>
          </a:p>
          <a:p>
            <a:r>
              <a:rPr lang="en-US" sz="3200" b="1" dirty="0" smtClean="0">
                <a:solidFill>
                  <a:srgbClr val="0070C0"/>
                </a:solidFill>
              </a:rPr>
              <a:t>For cysts ≥10cm, because of substantial risk of torsion, malignancy and labor obstruction, surgical removal is reasonable.</a:t>
            </a:r>
          </a:p>
          <a:p>
            <a:endParaRPr lang="en-US" sz="3200" b="1" dirty="0" smtClean="0">
              <a:solidFill>
                <a:srgbClr val="0070C0"/>
              </a:solidFill>
            </a:endParaRPr>
          </a:p>
          <a:p>
            <a:r>
              <a:rPr lang="en-US" sz="3200" b="1" dirty="0" smtClean="0">
                <a:solidFill>
                  <a:srgbClr val="0070C0"/>
                </a:solidFill>
              </a:rPr>
              <a:t>Tumors between 5-10 cm should be evaluated by sonography along with color Doppler and possibly MRI.</a:t>
            </a:r>
          </a:p>
          <a:p>
            <a:endParaRPr lang="en-US" dirty="0" smtClean="0"/>
          </a:p>
          <a:p>
            <a:endParaRPr lang="fa-IR" dirty="0"/>
          </a:p>
        </p:txBody>
      </p:sp>
      <p:sp>
        <p:nvSpPr>
          <p:cNvPr id="2" name="Slide Number Placeholder 1"/>
          <p:cNvSpPr>
            <a:spLocks noGrp="1"/>
          </p:cNvSpPr>
          <p:nvPr>
            <p:ph type="sldNum" sz="quarter" idx="12"/>
          </p:nvPr>
        </p:nvSpPr>
        <p:spPr/>
        <p:txBody>
          <a:bodyPr/>
          <a:lstStyle/>
          <a:p>
            <a:fld id="{B92E348F-7419-4DAB-BDB6-6190A5D03DF6}" type="slidenum">
              <a:rPr lang="fa-IR" smtClean="0"/>
              <a:t>48</a:t>
            </a:fld>
            <a:endParaRPr lang="fa-IR"/>
          </a:p>
        </p:txBody>
      </p:sp>
    </p:spTree>
    <p:extLst>
      <p:ext uri="{BB962C8B-B14F-4D97-AF65-F5344CB8AC3E}">
        <p14:creationId xmlns:p14="http://schemas.microsoft.com/office/powerpoint/2010/main" val="12974370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012613880"/>
              </p:ext>
            </p:extLst>
          </p:nvPr>
        </p:nvGraphicFramePr>
        <p:xfrm>
          <a:off x="838200" y="795647"/>
          <a:ext cx="10515600" cy="8950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a:xfrm>
            <a:off x="838200" y="1963823"/>
            <a:ext cx="10371268" cy="3130691"/>
          </a:xfrm>
          <a:ln>
            <a:solidFill>
              <a:schemeClr val="accent1"/>
            </a:solidFill>
          </a:ln>
        </p:spPr>
        <p:txBody>
          <a:bodyPr>
            <a:noAutofit/>
          </a:bodyPr>
          <a:lstStyle/>
          <a:p>
            <a:r>
              <a:rPr lang="en-US" dirty="0" smtClean="0">
                <a:solidFill>
                  <a:srgbClr val="0070C0"/>
                </a:solidFill>
              </a:rPr>
              <a:t>If sonographic characteristics suggest cancer:</a:t>
            </a:r>
          </a:p>
          <a:p>
            <a:r>
              <a:rPr lang="en-US" b="1" dirty="0" smtClean="0">
                <a:solidFill>
                  <a:srgbClr val="C00000"/>
                </a:solidFill>
              </a:rPr>
              <a:t>Solid components , thick septa, </a:t>
            </a:r>
            <a:r>
              <a:rPr lang="en-US" b="1" dirty="0">
                <a:solidFill>
                  <a:srgbClr val="C00000"/>
                </a:solidFill>
              </a:rPr>
              <a:t>papillary excrescences</a:t>
            </a:r>
            <a:endParaRPr lang="en-US" b="1" dirty="0" smtClean="0">
              <a:solidFill>
                <a:srgbClr val="C00000"/>
              </a:solidFill>
            </a:endParaRPr>
          </a:p>
          <a:p>
            <a:r>
              <a:rPr lang="en-US" b="1" dirty="0" smtClean="0">
                <a:solidFill>
                  <a:srgbClr val="C00000"/>
                </a:solidFill>
              </a:rPr>
              <a:t>Has surface excrescences, </a:t>
            </a:r>
          </a:p>
          <a:p>
            <a:r>
              <a:rPr lang="en-US" b="1" dirty="0" smtClean="0">
                <a:solidFill>
                  <a:srgbClr val="C00000"/>
                </a:solidFill>
              </a:rPr>
              <a:t>Is associated with ascites, or </a:t>
            </a:r>
          </a:p>
          <a:p>
            <a:r>
              <a:rPr lang="en-US" b="1" dirty="0" smtClean="0">
                <a:solidFill>
                  <a:srgbClr val="C00000"/>
                </a:solidFill>
              </a:rPr>
              <a:t>Has other features suggesting malignancy, </a:t>
            </a:r>
          </a:p>
          <a:p>
            <a:pPr marL="0" indent="0">
              <a:buNone/>
            </a:pPr>
            <a:r>
              <a:rPr lang="en-US" dirty="0" smtClean="0">
                <a:solidFill>
                  <a:srgbClr val="0070C0"/>
                </a:solidFill>
              </a:rPr>
              <a:t>      then immediate ipsilateral </a:t>
            </a:r>
            <a:r>
              <a:rPr lang="en-US" dirty="0">
                <a:solidFill>
                  <a:srgbClr val="0070C0"/>
                </a:solidFill>
              </a:rPr>
              <a:t>salpingo-oophorectomy is </a:t>
            </a:r>
            <a:r>
              <a:rPr lang="en-US" dirty="0" smtClean="0">
                <a:solidFill>
                  <a:srgbClr val="0070C0"/>
                </a:solidFill>
              </a:rPr>
              <a:t>indicated.</a:t>
            </a:r>
          </a:p>
        </p:txBody>
      </p:sp>
      <p:sp>
        <p:nvSpPr>
          <p:cNvPr id="2" name="Right Arrow 1"/>
          <p:cNvSpPr/>
          <p:nvPr/>
        </p:nvSpPr>
        <p:spPr>
          <a:xfrm>
            <a:off x="1128156" y="1023473"/>
            <a:ext cx="1674421" cy="439387"/>
          </a:xfrm>
          <a:prstGeom prst="rightArrow">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1" anchor="ctr"/>
          <a:lstStyle/>
          <a:p>
            <a:pPr algn="ctr"/>
            <a:endParaRPr lang="fa-IR"/>
          </a:p>
        </p:txBody>
      </p:sp>
      <p:sp>
        <p:nvSpPr>
          <p:cNvPr id="5" name="TextBox 4"/>
          <p:cNvSpPr txBox="1"/>
          <p:nvPr/>
        </p:nvSpPr>
        <p:spPr>
          <a:xfrm>
            <a:off x="838200" y="5403273"/>
            <a:ext cx="10419608" cy="646331"/>
          </a:xfrm>
          <a:prstGeom prst="rect">
            <a:avLst/>
          </a:prstGeom>
          <a:noFill/>
          <a:ln>
            <a:solidFill>
              <a:srgbClr val="0070C0"/>
            </a:solidFill>
          </a:ln>
        </p:spPr>
        <p:txBody>
          <a:bodyPr wrap="square" rtlCol="1">
            <a:spAutoFit/>
          </a:bodyPr>
          <a:lstStyle/>
          <a:p>
            <a:r>
              <a:rPr lang="en-US" dirty="0" smtClean="0">
                <a:solidFill>
                  <a:srgbClr val="0070C0"/>
                </a:solidFill>
              </a:rPr>
              <a:t>Resection of the contralateral ovary should not be performed unless bilateral disease is identified; this decision must await the frozen section analysis.</a:t>
            </a:r>
            <a:endParaRPr lang="fa-IR" dirty="0">
              <a:solidFill>
                <a:srgbClr val="0070C0"/>
              </a:solidFill>
            </a:endParaRPr>
          </a:p>
        </p:txBody>
      </p:sp>
      <p:sp>
        <p:nvSpPr>
          <p:cNvPr id="6" name="Slide Number Placeholder 5"/>
          <p:cNvSpPr>
            <a:spLocks noGrp="1"/>
          </p:cNvSpPr>
          <p:nvPr>
            <p:ph type="sldNum" sz="quarter" idx="12"/>
          </p:nvPr>
        </p:nvSpPr>
        <p:spPr/>
        <p:txBody>
          <a:bodyPr/>
          <a:lstStyle/>
          <a:p>
            <a:fld id="{B92E348F-7419-4DAB-BDB6-6190A5D03DF6}" type="slidenum">
              <a:rPr lang="fa-IR" smtClean="0"/>
              <a:t>49</a:t>
            </a:fld>
            <a:endParaRPr lang="fa-IR"/>
          </a:p>
        </p:txBody>
      </p:sp>
    </p:spTree>
    <p:extLst>
      <p:ext uri="{BB962C8B-B14F-4D97-AF65-F5344CB8AC3E}">
        <p14:creationId xmlns:p14="http://schemas.microsoft.com/office/powerpoint/2010/main" val="2165726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99"/>
                </a:solidFill>
              </a:rPr>
              <a:t>Presentations</a:t>
            </a:r>
            <a:br>
              <a:rPr lang="en-US" b="1" dirty="0" smtClean="0">
                <a:solidFill>
                  <a:srgbClr val="000099"/>
                </a:solidFill>
              </a:rPr>
            </a:br>
            <a:endParaRPr lang="fa-IR" b="1" dirty="0">
              <a:solidFill>
                <a:srgbClr val="000099"/>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151861679"/>
              </p:ext>
            </p:extLst>
          </p:nvPr>
        </p:nvGraphicFramePr>
        <p:xfrm>
          <a:off x="1095499" y="1459262"/>
          <a:ext cx="4885706" cy="4498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838200" y="6119307"/>
            <a:ext cx="10515600" cy="464871"/>
          </a:xfrm>
          <a:prstGeom prst="rect">
            <a:avLst/>
          </a:prstGeom>
          <a:noFill/>
          <a:ln>
            <a:solidFill>
              <a:schemeClr val="accent1"/>
            </a:solidFill>
          </a:ln>
        </p:spPr>
        <p:txBody>
          <a:bodyPr wrap="square" rtlCol="1">
            <a:spAutoFit/>
          </a:bodyPr>
          <a:lstStyle/>
          <a:p>
            <a:pPr algn="ctr">
              <a:lnSpc>
                <a:spcPct val="150000"/>
              </a:lnSpc>
              <a:spcBef>
                <a:spcPts val="1000"/>
              </a:spcBef>
            </a:pPr>
            <a:r>
              <a:rPr lang="en-US" b="1" dirty="0" smtClean="0">
                <a:solidFill>
                  <a:srgbClr val="0070C0"/>
                </a:solidFill>
              </a:rPr>
              <a:t>Bowel Obstruction, Leukocytosis, Abdominal Swelling, Bloating, Pleural Effusion, Virilization or Hirsutism</a:t>
            </a:r>
            <a:endParaRPr lang="en-US" b="1" dirty="0">
              <a:solidFill>
                <a:srgbClr val="0070C0"/>
              </a:solidFill>
            </a:endParaRPr>
          </a:p>
        </p:txBody>
      </p:sp>
      <p:sp>
        <p:nvSpPr>
          <p:cNvPr id="5" name="TextBox 4"/>
          <p:cNvSpPr txBox="1"/>
          <p:nvPr/>
        </p:nvSpPr>
        <p:spPr>
          <a:xfrm>
            <a:off x="1365662" y="954106"/>
            <a:ext cx="8906494" cy="369332"/>
          </a:xfrm>
          <a:prstGeom prst="rect">
            <a:avLst/>
          </a:prstGeom>
          <a:noFill/>
          <a:ln>
            <a:solidFill>
              <a:schemeClr val="accent1"/>
            </a:solidFill>
          </a:ln>
        </p:spPr>
        <p:txBody>
          <a:bodyPr wrap="square" rtlCol="1">
            <a:spAutoFit/>
          </a:bodyPr>
          <a:lstStyle/>
          <a:p>
            <a:pPr algn="ctr"/>
            <a:r>
              <a:rPr lang="en-US" b="1" dirty="0">
                <a:solidFill>
                  <a:srgbClr val="000099"/>
                </a:solidFill>
              </a:rPr>
              <a:t>Nonspecific symptoms </a:t>
            </a:r>
            <a:r>
              <a:rPr lang="en-US" dirty="0">
                <a:solidFill>
                  <a:srgbClr val="000099"/>
                </a:solidFill>
              </a:rPr>
              <a:t>–precede the diagnosis include</a:t>
            </a:r>
            <a:r>
              <a:rPr lang="en-US" dirty="0" smtClean="0">
                <a:solidFill>
                  <a:srgbClr val="000099"/>
                </a:solidFill>
              </a:rPr>
              <a:t>:</a:t>
            </a:r>
            <a:endParaRPr lang="en-US" dirty="0">
              <a:solidFill>
                <a:srgbClr val="000099"/>
              </a:solidFill>
            </a:endParaRPr>
          </a:p>
        </p:txBody>
      </p:sp>
      <p:graphicFrame>
        <p:nvGraphicFramePr>
          <p:cNvPr id="7" name="Diagram 6"/>
          <p:cNvGraphicFramePr/>
          <p:nvPr>
            <p:extLst>
              <p:ext uri="{D42A27DB-BD31-4B8C-83A1-F6EECF244321}">
                <p14:modId xmlns:p14="http://schemas.microsoft.com/office/powerpoint/2010/main" val="4231742791"/>
              </p:ext>
            </p:extLst>
          </p:nvPr>
        </p:nvGraphicFramePr>
        <p:xfrm>
          <a:off x="6096000" y="1484788"/>
          <a:ext cx="4496790" cy="44476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Slide Number Placeholder 2"/>
          <p:cNvSpPr>
            <a:spLocks noGrp="1"/>
          </p:cNvSpPr>
          <p:nvPr>
            <p:ph type="sldNum" sz="quarter" idx="12"/>
          </p:nvPr>
        </p:nvSpPr>
        <p:spPr/>
        <p:txBody>
          <a:bodyPr/>
          <a:lstStyle/>
          <a:p>
            <a:fld id="{B92E348F-7419-4DAB-BDB6-6190A5D03DF6}" type="slidenum">
              <a:rPr lang="fa-IR" smtClean="0"/>
              <a:t>5</a:t>
            </a:fld>
            <a:endParaRPr lang="fa-IR"/>
          </a:p>
        </p:txBody>
      </p:sp>
    </p:spTree>
    <p:extLst>
      <p:ext uri="{BB962C8B-B14F-4D97-AF65-F5344CB8AC3E}">
        <p14:creationId xmlns:p14="http://schemas.microsoft.com/office/powerpoint/2010/main" val="14657691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999701115"/>
              </p:ext>
            </p:extLst>
          </p:nvPr>
        </p:nvGraphicFramePr>
        <p:xfrm>
          <a:off x="838200" y="760021"/>
          <a:ext cx="10515600" cy="930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838200" y="1825624"/>
            <a:ext cx="10515600" cy="4693509"/>
          </a:xfrm>
          <a:ln>
            <a:solidFill>
              <a:schemeClr val="accent1"/>
            </a:solidFill>
          </a:ln>
        </p:spPr>
        <p:txBody>
          <a:bodyPr>
            <a:normAutofit fontScale="92500"/>
          </a:bodyPr>
          <a:lstStyle/>
          <a:p>
            <a:pPr>
              <a:lnSpc>
                <a:spcPct val="170000"/>
              </a:lnSpc>
            </a:pPr>
            <a:r>
              <a:rPr lang="en-US" sz="3600" b="1" dirty="0" smtClean="0">
                <a:solidFill>
                  <a:srgbClr val="C00000"/>
                </a:solidFill>
              </a:rPr>
              <a:t>If the pathologist confirms a malignant tumor at frozen section;</a:t>
            </a:r>
          </a:p>
          <a:p>
            <a:pPr>
              <a:lnSpc>
                <a:spcPct val="170000"/>
              </a:lnSpc>
            </a:pPr>
            <a:r>
              <a:rPr lang="en-US" sz="3600" b="1" dirty="0" smtClean="0">
                <a:solidFill>
                  <a:srgbClr val="000099"/>
                </a:solidFill>
              </a:rPr>
              <a:t> The surgeon should be prepared to complete an adequate surgical staging procedure, and</a:t>
            </a:r>
          </a:p>
          <a:p>
            <a:pPr>
              <a:lnSpc>
                <a:spcPct val="170000"/>
              </a:lnSpc>
            </a:pPr>
            <a:r>
              <a:rPr lang="en-US" sz="3600" b="1" dirty="0" smtClean="0">
                <a:solidFill>
                  <a:srgbClr val="000099"/>
                </a:solidFill>
              </a:rPr>
              <a:t> A gynecologic oncologist should be consulted. </a:t>
            </a:r>
          </a:p>
          <a:p>
            <a:pPr>
              <a:lnSpc>
                <a:spcPct val="170000"/>
              </a:lnSpc>
            </a:pPr>
            <a:endParaRPr lang="en-US" dirty="0" smtClean="0">
              <a:solidFill>
                <a:srgbClr val="0070C0"/>
              </a:solidFill>
            </a:endParaRPr>
          </a:p>
          <a:p>
            <a:pPr>
              <a:lnSpc>
                <a:spcPct val="170000"/>
              </a:lnSpc>
            </a:pPr>
            <a:endParaRPr lang="en-US" b="1" dirty="0" smtClean="0">
              <a:solidFill>
                <a:srgbClr val="0070C0"/>
              </a:solidFill>
            </a:endParaRPr>
          </a:p>
        </p:txBody>
      </p:sp>
      <p:sp>
        <p:nvSpPr>
          <p:cNvPr id="2" name="Right Arrow 1"/>
          <p:cNvSpPr/>
          <p:nvPr/>
        </p:nvSpPr>
        <p:spPr>
          <a:xfrm>
            <a:off x="1104405" y="1097152"/>
            <a:ext cx="2149433" cy="463138"/>
          </a:xfrm>
          <a:prstGeom prst="rightArrow">
            <a:avLst/>
          </a:prstGeom>
          <a:solidFill>
            <a:srgbClr val="FFFF00"/>
          </a:solidFill>
          <a:scene3d>
            <a:camera prst="orthographicFront"/>
            <a:lightRig rig="threePt" dir="t"/>
          </a:scene3d>
          <a:sp3d>
            <a:bevelT w="165100" prst="coolSlant"/>
          </a:sp3d>
        </p:spPr>
        <p:style>
          <a:lnRef idx="2">
            <a:schemeClr val="accent6"/>
          </a:lnRef>
          <a:fillRef idx="1">
            <a:schemeClr val="lt1"/>
          </a:fillRef>
          <a:effectRef idx="0">
            <a:schemeClr val="accent6"/>
          </a:effectRef>
          <a:fontRef idx="minor">
            <a:schemeClr val="dk1"/>
          </a:fontRef>
        </p:style>
        <p:txBody>
          <a:bodyPr rtlCol="1" anchor="ctr"/>
          <a:lstStyle/>
          <a:p>
            <a:pPr algn="ctr"/>
            <a:endParaRPr lang="fa-IR"/>
          </a:p>
        </p:txBody>
      </p:sp>
      <p:sp>
        <p:nvSpPr>
          <p:cNvPr id="5" name="Slide Number Placeholder 4"/>
          <p:cNvSpPr>
            <a:spLocks noGrp="1"/>
          </p:cNvSpPr>
          <p:nvPr>
            <p:ph type="sldNum" sz="quarter" idx="12"/>
          </p:nvPr>
        </p:nvSpPr>
        <p:spPr/>
        <p:txBody>
          <a:bodyPr/>
          <a:lstStyle/>
          <a:p>
            <a:fld id="{B92E348F-7419-4DAB-BDB6-6190A5D03DF6}" type="slidenum">
              <a:rPr lang="fa-IR" smtClean="0"/>
              <a:t>50</a:t>
            </a:fld>
            <a:endParaRPr lang="fa-IR"/>
          </a:p>
        </p:txBody>
      </p:sp>
    </p:spTree>
    <p:extLst>
      <p:ext uri="{BB962C8B-B14F-4D97-AF65-F5344CB8AC3E}">
        <p14:creationId xmlns:p14="http://schemas.microsoft.com/office/powerpoint/2010/main" val="17304319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664237542"/>
              </p:ext>
            </p:extLst>
          </p:nvPr>
        </p:nvGraphicFramePr>
        <p:xfrm>
          <a:off x="838200" y="783771"/>
          <a:ext cx="10515600" cy="9069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838200" y="1825624"/>
            <a:ext cx="10515600" cy="4693509"/>
          </a:xfrm>
          <a:ln>
            <a:solidFill>
              <a:schemeClr val="accent1"/>
            </a:solidFill>
          </a:ln>
        </p:spPr>
        <p:txBody>
          <a:bodyPr>
            <a:normAutofit fontScale="92500" lnSpcReduction="20000"/>
          </a:bodyPr>
          <a:lstStyle/>
          <a:p>
            <a:pPr>
              <a:lnSpc>
                <a:spcPct val="170000"/>
              </a:lnSpc>
            </a:pPr>
            <a:r>
              <a:rPr lang="en-US" dirty="0" smtClean="0">
                <a:solidFill>
                  <a:srgbClr val="0070C0"/>
                </a:solidFill>
              </a:rPr>
              <a:t>Obviously, hysterectomy is not performed if preservation of the pregnancy is desired, and the surgeon must individualize each case, weighing the pros and cons of staging versus potential risk to the mother and fetus. </a:t>
            </a:r>
          </a:p>
          <a:p>
            <a:pPr marL="0" indent="0">
              <a:lnSpc>
                <a:spcPct val="170000"/>
              </a:lnSpc>
              <a:buNone/>
            </a:pPr>
            <a:endParaRPr lang="en-US" dirty="0" smtClean="0">
              <a:solidFill>
                <a:srgbClr val="0070C0"/>
              </a:solidFill>
            </a:endParaRPr>
          </a:p>
          <a:p>
            <a:pPr>
              <a:lnSpc>
                <a:spcPct val="170000"/>
              </a:lnSpc>
            </a:pPr>
            <a:r>
              <a:rPr lang="en-US" b="1" dirty="0" smtClean="0">
                <a:solidFill>
                  <a:srgbClr val="0070C0"/>
                </a:solidFill>
              </a:rPr>
              <a:t>In </a:t>
            </a:r>
            <a:r>
              <a:rPr lang="en-US" b="1" dirty="0">
                <a:solidFill>
                  <a:srgbClr val="0070C0"/>
                </a:solidFill>
              </a:rPr>
              <a:t>certain malignant germ cell tumors of the </a:t>
            </a:r>
            <a:r>
              <a:rPr lang="en-US" b="1" dirty="0" smtClean="0">
                <a:solidFill>
                  <a:srgbClr val="0070C0"/>
                </a:solidFill>
              </a:rPr>
              <a:t>ovary (</a:t>
            </a:r>
            <a:r>
              <a:rPr lang="en-US" b="1" dirty="0" err="1" smtClean="0">
                <a:solidFill>
                  <a:srgbClr val="0070C0"/>
                </a:solidFill>
              </a:rPr>
              <a:t>eg</a:t>
            </a:r>
            <a:r>
              <a:rPr lang="en-US" b="1" dirty="0">
                <a:solidFill>
                  <a:srgbClr val="0070C0"/>
                </a:solidFill>
              </a:rPr>
              <a:t>, endodermal sinus tumors), lymph node dissection may be omitted, as the patient </a:t>
            </a:r>
            <a:r>
              <a:rPr lang="en-US" b="1" dirty="0" smtClean="0">
                <a:solidFill>
                  <a:srgbClr val="0070C0"/>
                </a:solidFill>
              </a:rPr>
              <a:t>will require </a:t>
            </a:r>
            <a:r>
              <a:rPr lang="en-US" b="1" dirty="0">
                <a:solidFill>
                  <a:srgbClr val="0070C0"/>
                </a:solidFill>
              </a:rPr>
              <a:t>chemotherapy based on the histopathology alone.</a:t>
            </a:r>
            <a:r>
              <a:rPr lang="en-US" b="1" dirty="0" smtClean="0">
                <a:solidFill>
                  <a:srgbClr val="0070C0"/>
                </a:solidFill>
              </a:rPr>
              <a:t> </a:t>
            </a:r>
            <a:endParaRPr lang="fa-IR" b="1" dirty="0">
              <a:solidFill>
                <a:srgbClr val="0070C0"/>
              </a:solidFill>
            </a:endParaRPr>
          </a:p>
        </p:txBody>
      </p:sp>
      <p:sp>
        <p:nvSpPr>
          <p:cNvPr id="2" name="Right Arrow 1"/>
          <p:cNvSpPr/>
          <p:nvPr/>
        </p:nvSpPr>
        <p:spPr>
          <a:xfrm>
            <a:off x="1116281" y="1151905"/>
            <a:ext cx="2173184" cy="398431"/>
          </a:xfrm>
          <a:prstGeom prst="rightArrow">
            <a:avLst/>
          </a:prstGeom>
          <a:solidFill>
            <a:srgbClr val="FFFF00"/>
          </a:solidFill>
          <a:scene3d>
            <a:camera prst="orthographicFront"/>
            <a:lightRig rig="threePt" dir="t"/>
          </a:scene3d>
          <a:sp3d>
            <a:bevelT w="165100" prst="coolSlant"/>
          </a:sp3d>
        </p:spPr>
        <p:style>
          <a:lnRef idx="2">
            <a:schemeClr val="accent6"/>
          </a:lnRef>
          <a:fillRef idx="1">
            <a:schemeClr val="lt1"/>
          </a:fillRef>
          <a:effectRef idx="0">
            <a:schemeClr val="accent6"/>
          </a:effectRef>
          <a:fontRef idx="minor">
            <a:schemeClr val="dk1"/>
          </a:fontRef>
        </p:style>
        <p:txBody>
          <a:bodyPr rtlCol="1" anchor="ctr"/>
          <a:lstStyle/>
          <a:p>
            <a:pPr algn="ctr"/>
            <a:endParaRPr lang="fa-IR"/>
          </a:p>
        </p:txBody>
      </p:sp>
      <p:sp>
        <p:nvSpPr>
          <p:cNvPr id="5" name="Slide Number Placeholder 4"/>
          <p:cNvSpPr>
            <a:spLocks noGrp="1"/>
          </p:cNvSpPr>
          <p:nvPr>
            <p:ph type="sldNum" sz="quarter" idx="12"/>
          </p:nvPr>
        </p:nvSpPr>
        <p:spPr/>
        <p:txBody>
          <a:bodyPr/>
          <a:lstStyle/>
          <a:p>
            <a:fld id="{B92E348F-7419-4DAB-BDB6-6190A5D03DF6}" type="slidenum">
              <a:rPr lang="fa-IR" smtClean="0"/>
              <a:t>51</a:t>
            </a:fld>
            <a:endParaRPr lang="fa-IR"/>
          </a:p>
        </p:txBody>
      </p:sp>
    </p:spTree>
    <p:extLst>
      <p:ext uri="{BB962C8B-B14F-4D97-AF65-F5344CB8AC3E}">
        <p14:creationId xmlns:p14="http://schemas.microsoft.com/office/powerpoint/2010/main" val="23124003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ln>
            <a:solidFill>
              <a:schemeClr val="accent1"/>
            </a:solidFill>
          </a:ln>
        </p:spPr>
        <p:txBody>
          <a:bodyPr>
            <a:normAutofit fontScale="92500" lnSpcReduction="20000"/>
          </a:bodyPr>
          <a:lstStyle/>
          <a:p>
            <a:r>
              <a:rPr lang="en-US" dirty="0" smtClean="0">
                <a:solidFill>
                  <a:srgbClr val="0070C0"/>
                </a:solidFill>
              </a:rPr>
              <a:t/>
            </a:r>
            <a:br>
              <a:rPr lang="en-US" dirty="0" smtClean="0">
                <a:solidFill>
                  <a:srgbClr val="0070C0"/>
                </a:solidFill>
              </a:rPr>
            </a:br>
            <a:r>
              <a:rPr lang="en-US" b="1" dirty="0">
                <a:solidFill>
                  <a:srgbClr val="0A50B6"/>
                </a:solidFill>
              </a:rPr>
              <a:t>Adequate surgical staging is of particular importance for stage I cancers (</a:t>
            </a:r>
            <a:r>
              <a:rPr lang="en-US" b="1" dirty="0" err="1">
                <a:solidFill>
                  <a:srgbClr val="0A50B6"/>
                </a:solidFill>
              </a:rPr>
              <a:t>ie</a:t>
            </a:r>
            <a:r>
              <a:rPr lang="en-US" b="1" dirty="0">
                <a:solidFill>
                  <a:srgbClr val="0A50B6"/>
                </a:solidFill>
              </a:rPr>
              <a:t>, those </a:t>
            </a:r>
            <a:r>
              <a:rPr lang="en-US" b="1" dirty="0" smtClean="0">
                <a:solidFill>
                  <a:srgbClr val="0A50B6"/>
                </a:solidFill>
              </a:rPr>
              <a:t>that are </a:t>
            </a:r>
            <a:r>
              <a:rPr lang="en-US" b="1" dirty="0">
                <a:solidFill>
                  <a:srgbClr val="0A50B6"/>
                </a:solidFill>
              </a:rPr>
              <a:t>limited to the ovary </a:t>
            </a:r>
            <a:r>
              <a:rPr lang="en-US" b="1" dirty="0" smtClean="0">
                <a:solidFill>
                  <a:srgbClr val="0A50B6"/>
                </a:solidFill>
              </a:rPr>
              <a:t>), </a:t>
            </a:r>
            <a:r>
              <a:rPr lang="en-US" b="1" dirty="0">
                <a:solidFill>
                  <a:srgbClr val="0A50B6"/>
                </a:solidFill>
              </a:rPr>
              <a:t>as many, but not all, of these neoplasms </a:t>
            </a:r>
            <a:r>
              <a:rPr lang="en-US" b="1" dirty="0" smtClean="0">
                <a:solidFill>
                  <a:srgbClr val="0A50B6"/>
                </a:solidFill>
              </a:rPr>
              <a:t>are adequately </a:t>
            </a:r>
            <a:r>
              <a:rPr lang="en-US" b="1" dirty="0">
                <a:solidFill>
                  <a:srgbClr val="0A50B6"/>
                </a:solidFill>
              </a:rPr>
              <a:t>treated with surgery alone. </a:t>
            </a:r>
            <a:endParaRPr lang="en-US" b="1" dirty="0" smtClean="0">
              <a:solidFill>
                <a:srgbClr val="0A50B6"/>
              </a:solidFill>
            </a:endParaRPr>
          </a:p>
          <a:p>
            <a:endParaRPr lang="en-US" b="1" dirty="0" smtClean="0">
              <a:solidFill>
                <a:srgbClr val="0A50B6"/>
              </a:solidFill>
            </a:endParaRPr>
          </a:p>
          <a:p>
            <a:r>
              <a:rPr lang="en-US" dirty="0" smtClean="0">
                <a:solidFill>
                  <a:srgbClr val="0A50B6"/>
                </a:solidFill>
              </a:rPr>
              <a:t>In such cases, the need for postoperative adjuvant chemotherapy is determined by the histologic tumor type.</a:t>
            </a:r>
          </a:p>
          <a:p>
            <a:endParaRPr lang="en-US" dirty="0" smtClean="0">
              <a:solidFill>
                <a:srgbClr val="0A50B6"/>
              </a:solidFill>
            </a:endParaRPr>
          </a:p>
          <a:p>
            <a:r>
              <a:rPr lang="en-US" dirty="0" smtClean="0">
                <a:solidFill>
                  <a:srgbClr val="0A50B6"/>
                </a:solidFill>
              </a:rPr>
              <a:t> </a:t>
            </a:r>
            <a:r>
              <a:rPr lang="en-US" b="1" dirty="0">
                <a:solidFill>
                  <a:srgbClr val="0A50B6"/>
                </a:solidFill>
              </a:rPr>
              <a:t>Surgical staging (</a:t>
            </a:r>
            <a:r>
              <a:rPr lang="en-US" b="1" dirty="0" err="1">
                <a:solidFill>
                  <a:srgbClr val="0A50B6"/>
                </a:solidFill>
              </a:rPr>
              <a:t>eg</a:t>
            </a:r>
            <a:r>
              <a:rPr lang="en-US" b="1" dirty="0">
                <a:solidFill>
                  <a:srgbClr val="0A50B6"/>
                </a:solidFill>
              </a:rPr>
              <a:t>, </a:t>
            </a:r>
            <a:r>
              <a:rPr lang="en-US" b="1" dirty="0" smtClean="0">
                <a:solidFill>
                  <a:srgbClr val="0A50B6"/>
                </a:solidFill>
              </a:rPr>
              <a:t>sampling of </a:t>
            </a:r>
            <a:r>
              <a:rPr lang="en-US" b="1" dirty="0">
                <a:solidFill>
                  <a:srgbClr val="0A50B6"/>
                </a:solidFill>
              </a:rPr>
              <a:t>lymph nodes) is less critical in the setting of obvious advanced disease (</a:t>
            </a:r>
            <a:r>
              <a:rPr lang="en-US" b="1" dirty="0" err="1">
                <a:solidFill>
                  <a:srgbClr val="0A50B6"/>
                </a:solidFill>
              </a:rPr>
              <a:t>eg</a:t>
            </a:r>
            <a:r>
              <a:rPr lang="en-US" b="1" dirty="0">
                <a:solidFill>
                  <a:srgbClr val="0A50B6"/>
                </a:solidFill>
              </a:rPr>
              <a:t>, </a:t>
            </a:r>
            <a:r>
              <a:rPr lang="en-US" b="1" dirty="0" smtClean="0">
                <a:solidFill>
                  <a:srgbClr val="0A50B6"/>
                </a:solidFill>
              </a:rPr>
              <a:t>stage IIIB/C </a:t>
            </a:r>
            <a:r>
              <a:rPr lang="en-US" b="1" dirty="0">
                <a:solidFill>
                  <a:srgbClr val="0A50B6"/>
                </a:solidFill>
              </a:rPr>
              <a:t>disease), as these tumors (with the exception of tumors of low </a:t>
            </a:r>
            <a:r>
              <a:rPr lang="en-US" b="1" dirty="0" smtClean="0">
                <a:solidFill>
                  <a:srgbClr val="0A50B6"/>
                </a:solidFill>
              </a:rPr>
              <a:t>malignant potential</a:t>
            </a:r>
            <a:r>
              <a:rPr lang="en-US" b="1" dirty="0">
                <a:solidFill>
                  <a:srgbClr val="0A50B6"/>
                </a:solidFill>
              </a:rPr>
              <a:t>) will require chemotherapy.</a:t>
            </a:r>
            <a:r>
              <a:rPr lang="en-US" b="1" dirty="0" smtClean="0">
                <a:solidFill>
                  <a:srgbClr val="0A50B6"/>
                </a:solidFill>
              </a:rPr>
              <a:t> </a:t>
            </a:r>
            <a:r>
              <a:rPr lang="en-US" b="1" dirty="0" smtClean="0">
                <a:solidFill>
                  <a:srgbClr val="0070C0"/>
                </a:solidFill>
              </a:rPr>
              <a:t/>
            </a:r>
            <a:br>
              <a:rPr lang="en-US" b="1" dirty="0" smtClean="0">
                <a:solidFill>
                  <a:srgbClr val="0070C0"/>
                </a:solidFill>
              </a:rPr>
            </a:br>
            <a:endParaRPr lang="fa-IR" b="1" dirty="0">
              <a:solidFill>
                <a:srgbClr val="0070C0"/>
              </a:solidFill>
            </a:endParaRPr>
          </a:p>
        </p:txBody>
      </p:sp>
      <p:graphicFrame>
        <p:nvGraphicFramePr>
          <p:cNvPr id="5" name="Diagram 4"/>
          <p:cNvGraphicFramePr/>
          <p:nvPr>
            <p:extLst>
              <p:ext uri="{D42A27DB-BD31-4B8C-83A1-F6EECF244321}">
                <p14:modId xmlns:p14="http://schemas.microsoft.com/office/powerpoint/2010/main" val="1782097725"/>
              </p:ext>
            </p:extLst>
          </p:nvPr>
        </p:nvGraphicFramePr>
        <p:xfrm>
          <a:off x="838201" y="985652"/>
          <a:ext cx="10515600" cy="7716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92E348F-7419-4DAB-BDB6-6190A5D03DF6}" type="slidenum">
              <a:rPr lang="fa-IR" smtClean="0"/>
              <a:t>52</a:t>
            </a:fld>
            <a:endParaRPr lang="fa-IR"/>
          </a:p>
        </p:txBody>
      </p:sp>
    </p:spTree>
    <p:extLst>
      <p:ext uri="{BB962C8B-B14F-4D97-AF65-F5344CB8AC3E}">
        <p14:creationId xmlns:p14="http://schemas.microsoft.com/office/powerpoint/2010/main" val="22364649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782589382"/>
              </p:ext>
            </p:extLst>
          </p:nvPr>
        </p:nvGraphicFramePr>
        <p:xfrm>
          <a:off x="921327" y="176238"/>
          <a:ext cx="10515600" cy="726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838200" y="1140031"/>
            <a:ext cx="10515600" cy="5379522"/>
          </a:xfrm>
          <a:gradFill flip="none" rotWithShape="1">
            <a:gsLst>
              <a:gs pos="0">
                <a:srgbClr val="000099">
                  <a:shade val="30000"/>
                  <a:satMod val="115000"/>
                </a:srgbClr>
              </a:gs>
              <a:gs pos="50000">
                <a:srgbClr val="000099">
                  <a:shade val="67500"/>
                  <a:satMod val="115000"/>
                </a:srgbClr>
              </a:gs>
              <a:gs pos="100000">
                <a:srgbClr val="000099">
                  <a:shade val="100000"/>
                  <a:satMod val="115000"/>
                </a:srgbClr>
              </a:gs>
            </a:gsLst>
            <a:lin ang="54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2500" lnSpcReduction="10000"/>
          </a:bodyPr>
          <a:lstStyle/>
          <a:p>
            <a:pPr marL="0" indent="0">
              <a:buNone/>
            </a:pPr>
            <a:endParaRPr lang="en-US" sz="4400" b="1" dirty="0" smtClean="0">
              <a:solidFill>
                <a:srgbClr val="FFFF00"/>
              </a:solidFill>
            </a:endParaRPr>
          </a:p>
          <a:p>
            <a:pPr>
              <a:lnSpc>
                <a:spcPct val="150000"/>
              </a:lnSpc>
            </a:pPr>
            <a:r>
              <a:rPr lang="en-US" sz="3600" b="1" dirty="0" smtClean="0">
                <a:solidFill>
                  <a:srgbClr val="FFFF00"/>
                </a:solidFill>
              </a:rPr>
              <a:t>If </a:t>
            </a:r>
            <a:r>
              <a:rPr lang="en-US" sz="3600" b="1" dirty="0">
                <a:solidFill>
                  <a:srgbClr val="FFFF00"/>
                </a:solidFill>
              </a:rPr>
              <a:t>a metastatic ovarian cancer is </a:t>
            </a:r>
            <a:r>
              <a:rPr lang="en-US" sz="3600" b="1" dirty="0" smtClean="0">
                <a:solidFill>
                  <a:srgbClr val="FFFF00"/>
                </a:solidFill>
              </a:rPr>
              <a:t>identified</a:t>
            </a:r>
            <a:r>
              <a:rPr lang="en-US" sz="3600" b="1" dirty="0">
                <a:solidFill>
                  <a:srgbClr val="FFFF00"/>
                </a:solidFill>
              </a:rPr>
              <a:t>, cytoreduction should be attempted</a:t>
            </a:r>
            <a:r>
              <a:rPr lang="en-US" sz="3600" b="1" dirty="0" smtClean="0">
                <a:solidFill>
                  <a:srgbClr val="FFFF00"/>
                </a:solidFill>
              </a:rPr>
              <a:t>.</a:t>
            </a:r>
          </a:p>
          <a:p>
            <a:pPr>
              <a:lnSpc>
                <a:spcPct val="150000"/>
              </a:lnSpc>
            </a:pPr>
            <a:endParaRPr lang="en-US" sz="3600" dirty="0" smtClean="0">
              <a:solidFill>
                <a:srgbClr val="0070C0"/>
              </a:solidFill>
            </a:endParaRPr>
          </a:p>
          <a:p>
            <a:pPr>
              <a:lnSpc>
                <a:spcPct val="150000"/>
              </a:lnSpc>
            </a:pPr>
            <a:r>
              <a:rPr lang="en-US" sz="3600" b="1" dirty="0" smtClean="0">
                <a:solidFill>
                  <a:srgbClr val="00FF00"/>
                </a:solidFill>
              </a:rPr>
              <a:t>The extent </a:t>
            </a:r>
            <a:r>
              <a:rPr lang="en-US" sz="3600" b="1" dirty="0">
                <a:solidFill>
                  <a:srgbClr val="00FF00"/>
                </a:solidFill>
              </a:rPr>
              <a:t>of surgical cytoreduction involves individual judgment, balancing the extent </a:t>
            </a:r>
            <a:r>
              <a:rPr lang="en-US" sz="3600" b="1" dirty="0" smtClean="0">
                <a:solidFill>
                  <a:srgbClr val="00FF00"/>
                </a:solidFill>
              </a:rPr>
              <a:t>of surgery </a:t>
            </a:r>
            <a:r>
              <a:rPr lang="en-US" sz="3600" b="1" dirty="0">
                <a:solidFill>
                  <a:srgbClr val="00FF00"/>
                </a:solidFill>
              </a:rPr>
              <a:t>with the expected </a:t>
            </a:r>
            <a:r>
              <a:rPr lang="en-US" sz="3600" b="1" dirty="0" smtClean="0">
                <a:solidFill>
                  <a:srgbClr val="00FF00"/>
                </a:solidFill>
              </a:rPr>
              <a:t>benefit.</a:t>
            </a:r>
          </a:p>
          <a:p>
            <a:endParaRPr lang="en-US" dirty="0" smtClean="0">
              <a:solidFill>
                <a:srgbClr val="0070C0"/>
              </a:solidFill>
            </a:endParaRPr>
          </a:p>
        </p:txBody>
      </p:sp>
      <p:sp>
        <p:nvSpPr>
          <p:cNvPr id="2" name="Slide Number Placeholder 1"/>
          <p:cNvSpPr>
            <a:spLocks noGrp="1"/>
          </p:cNvSpPr>
          <p:nvPr>
            <p:ph type="sldNum" sz="quarter" idx="12"/>
          </p:nvPr>
        </p:nvSpPr>
        <p:spPr/>
        <p:txBody>
          <a:bodyPr/>
          <a:lstStyle/>
          <a:p>
            <a:fld id="{B92E348F-7419-4DAB-BDB6-6190A5D03DF6}" type="slidenum">
              <a:rPr lang="fa-IR" smtClean="0"/>
              <a:t>53</a:t>
            </a:fld>
            <a:endParaRPr lang="fa-IR"/>
          </a:p>
        </p:txBody>
      </p:sp>
    </p:spTree>
    <p:extLst>
      <p:ext uri="{BB962C8B-B14F-4D97-AF65-F5344CB8AC3E}">
        <p14:creationId xmlns:p14="http://schemas.microsoft.com/office/powerpoint/2010/main" val="32214511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453212607"/>
              </p:ext>
            </p:extLst>
          </p:nvPr>
        </p:nvGraphicFramePr>
        <p:xfrm>
          <a:off x="838200" y="354368"/>
          <a:ext cx="10515600" cy="6787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838200" y="1187532"/>
            <a:ext cx="10515600" cy="5320146"/>
          </a:xfrm>
          <a:gradFill flip="none" rotWithShape="1">
            <a:gsLst>
              <a:gs pos="0">
                <a:srgbClr val="000099">
                  <a:shade val="30000"/>
                  <a:satMod val="115000"/>
                </a:srgbClr>
              </a:gs>
              <a:gs pos="50000">
                <a:srgbClr val="000099">
                  <a:shade val="67500"/>
                  <a:satMod val="115000"/>
                </a:srgbClr>
              </a:gs>
              <a:gs pos="100000">
                <a:srgbClr val="000099">
                  <a:shade val="100000"/>
                  <a:satMod val="115000"/>
                </a:srgbClr>
              </a:gs>
            </a:gsLst>
            <a:lin ang="54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lnSpcReduction="10000"/>
          </a:bodyPr>
          <a:lstStyle/>
          <a:p>
            <a:endParaRPr lang="en-US" dirty="0" smtClean="0">
              <a:solidFill>
                <a:srgbClr val="0070C0"/>
              </a:solidFill>
            </a:endParaRPr>
          </a:p>
          <a:p>
            <a:r>
              <a:rPr lang="en-US" sz="3200" dirty="0" smtClean="0">
                <a:solidFill>
                  <a:srgbClr val="0070C0"/>
                </a:solidFill>
              </a:rPr>
              <a:t> </a:t>
            </a:r>
            <a:r>
              <a:rPr lang="en-US" sz="3200" b="1" dirty="0">
                <a:solidFill>
                  <a:srgbClr val="00FF00"/>
                </a:solidFill>
              </a:rPr>
              <a:t>It is </a:t>
            </a:r>
            <a:r>
              <a:rPr lang="en-US" sz="3200" b="1" u="sng" dirty="0">
                <a:solidFill>
                  <a:srgbClr val="FFFF00"/>
                </a:solidFill>
              </a:rPr>
              <a:t>rare</a:t>
            </a:r>
            <a:r>
              <a:rPr lang="en-US" sz="3200" b="1" u="sng" dirty="0">
                <a:solidFill>
                  <a:srgbClr val="00FF00"/>
                </a:solidFill>
              </a:rPr>
              <a:t> </a:t>
            </a:r>
            <a:r>
              <a:rPr lang="en-US" sz="3200" b="1" dirty="0">
                <a:solidFill>
                  <a:srgbClr val="00FF00"/>
                </a:solidFill>
              </a:rPr>
              <a:t>that removal of the gravid uterus is </a:t>
            </a:r>
            <a:r>
              <a:rPr lang="en-US" sz="3200" b="1" dirty="0" smtClean="0">
                <a:solidFill>
                  <a:srgbClr val="00FF00"/>
                </a:solidFill>
              </a:rPr>
              <a:t>required for </a:t>
            </a:r>
            <a:r>
              <a:rPr lang="en-US" sz="3200" b="1" dirty="0">
                <a:solidFill>
                  <a:srgbClr val="00FF00"/>
                </a:solidFill>
              </a:rPr>
              <a:t>maximal cytoreductive surgery at the initial </a:t>
            </a:r>
            <a:r>
              <a:rPr lang="en-US" sz="3200" b="1" dirty="0" smtClean="0">
                <a:solidFill>
                  <a:srgbClr val="00FF00"/>
                </a:solidFill>
              </a:rPr>
              <a:t>surgery.</a:t>
            </a:r>
          </a:p>
          <a:p>
            <a:endParaRPr lang="en-US" sz="3200" b="1" dirty="0" smtClean="0">
              <a:solidFill>
                <a:srgbClr val="00FF00"/>
              </a:solidFill>
            </a:endParaRPr>
          </a:p>
          <a:p>
            <a:r>
              <a:rPr lang="en-US" sz="3200" b="1" dirty="0" smtClean="0">
                <a:solidFill>
                  <a:srgbClr val="FFFF00"/>
                </a:solidFill>
              </a:rPr>
              <a:t>It is possible, if necessary</a:t>
            </a:r>
            <a:r>
              <a:rPr lang="en-US" sz="3200" b="1" dirty="0">
                <a:solidFill>
                  <a:srgbClr val="FFFF00"/>
                </a:solidFill>
              </a:rPr>
              <a:t>, to return for secondary cytoreduction following chemotherapy and </a:t>
            </a:r>
            <a:r>
              <a:rPr lang="en-US" sz="3200" b="1" dirty="0" smtClean="0">
                <a:solidFill>
                  <a:srgbClr val="FFFF00"/>
                </a:solidFill>
              </a:rPr>
              <a:t>successful completion </a:t>
            </a:r>
            <a:r>
              <a:rPr lang="en-US" sz="3200" b="1" dirty="0">
                <a:solidFill>
                  <a:srgbClr val="FFFF00"/>
                </a:solidFill>
              </a:rPr>
              <a:t>of the pregnancy</a:t>
            </a:r>
            <a:r>
              <a:rPr lang="en-US" sz="3200" b="1" dirty="0" smtClean="0">
                <a:solidFill>
                  <a:srgbClr val="FFFF00"/>
                </a:solidFill>
              </a:rPr>
              <a:t>.</a:t>
            </a:r>
          </a:p>
          <a:p>
            <a:endParaRPr lang="en-US" sz="3200" b="1" dirty="0" smtClean="0">
              <a:solidFill>
                <a:srgbClr val="00FF00"/>
              </a:solidFill>
            </a:endParaRPr>
          </a:p>
          <a:p>
            <a:r>
              <a:rPr lang="en-US" sz="3200" dirty="0" smtClean="0">
                <a:solidFill>
                  <a:srgbClr val="FFFF00"/>
                </a:solidFill>
              </a:rPr>
              <a:t> </a:t>
            </a:r>
            <a:r>
              <a:rPr lang="en-US" sz="3200" b="1" dirty="0">
                <a:solidFill>
                  <a:srgbClr val="00FF00"/>
                </a:solidFill>
              </a:rPr>
              <a:t>This management strategy is not thought to </a:t>
            </a:r>
            <a:r>
              <a:rPr lang="en-US" sz="3200" b="1" dirty="0" smtClean="0">
                <a:solidFill>
                  <a:srgbClr val="00FF00"/>
                </a:solidFill>
              </a:rPr>
              <a:t>adversely impact </a:t>
            </a:r>
            <a:r>
              <a:rPr lang="en-US" sz="3200" b="1" dirty="0">
                <a:solidFill>
                  <a:srgbClr val="00FF00"/>
                </a:solidFill>
              </a:rPr>
              <a:t>survival, although as a general rule, survival is poor for women who have </a:t>
            </a:r>
            <a:r>
              <a:rPr lang="en-US" sz="3200" b="1" dirty="0" smtClean="0">
                <a:solidFill>
                  <a:srgbClr val="00FF00"/>
                </a:solidFill>
              </a:rPr>
              <a:t>late stage </a:t>
            </a:r>
            <a:r>
              <a:rPr lang="en-US" sz="3200" b="1" dirty="0">
                <a:solidFill>
                  <a:srgbClr val="00FF00"/>
                </a:solidFill>
              </a:rPr>
              <a:t>disease.</a:t>
            </a:r>
            <a:r>
              <a:rPr lang="en-US" sz="3200" b="1" dirty="0" smtClean="0">
                <a:solidFill>
                  <a:srgbClr val="00FF00"/>
                </a:solidFill>
              </a:rPr>
              <a:t> </a:t>
            </a:r>
            <a:endParaRPr lang="fa-IR" sz="3200" b="1" dirty="0">
              <a:solidFill>
                <a:srgbClr val="00FF00"/>
              </a:solidFill>
            </a:endParaRPr>
          </a:p>
        </p:txBody>
      </p:sp>
      <p:sp>
        <p:nvSpPr>
          <p:cNvPr id="2" name="Slide Number Placeholder 1"/>
          <p:cNvSpPr>
            <a:spLocks noGrp="1"/>
          </p:cNvSpPr>
          <p:nvPr>
            <p:ph type="sldNum" sz="quarter" idx="12"/>
          </p:nvPr>
        </p:nvSpPr>
        <p:spPr/>
        <p:txBody>
          <a:bodyPr/>
          <a:lstStyle/>
          <a:p>
            <a:fld id="{B92E348F-7419-4DAB-BDB6-6190A5D03DF6}" type="slidenum">
              <a:rPr lang="fa-IR" smtClean="0"/>
              <a:t>54</a:t>
            </a:fld>
            <a:endParaRPr lang="fa-IR"/>
          </a:p>
        </p:txBody>
      </p:sp>
    </p:spTree>
    <p:extLst>
      <p:ext uri="{BB962C8B-B14F-4D97-AF65-F5344CB8AC3E}">
        <p14:creationId xmlns:p14="http://schemas.microsoft.com/office/powerpoint/2010/main" val="26836921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13808562"/>
              </p:ext>
            </p:extLst>
          </p:nvPr>
        </p:nvGraphicFramePr>
        <p:xfrm>
          <a:off x="838200" y="796337"/>
          <a:ext cx="10515600" cy="8943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838200" y="1825624"/>
            <a:ext cx="10515600" cy="4682053"/>
          </a:xfrm>
          <a:ln>
            <a:solidFill>
              <a:schemeClr val="accent1"/>
            </a:solidFill>
          </a:ln>
        </p:spPr>
        <p:txBody>
          <a:bodyPr>
            <a:normAutofit fontScale="77500" lnSpcReduction="20000"/>
          </a:bodyPr>
          <a:lstStyle/>
          <a:p>
            <a:endParaRPr lang="en-US" b="1" dirty="0" smtClean="0">
              <a:solidFill>
                <a:srgbClr val="0070C0"/>
              </a:solidFill>
            </a:endParaRPr>
          </a:p>
          <a:p>
            <a:pPr>
              <a:lnSpc>
                <a:spcPct val="170000"/>
              </a:lnSpc>
            </a:pPr>
            <a:r>
              <a:rPr lang="en-US" sz="3500" b="1" dirty="0" smtClean="0">
                <a:solidFill>
                  <a:srgbClr val="0A50B6"/>
                </a:solidFill>
              </a:rPr>
              <a:t>Despite </a:t>
            </a:r>
            <a:r>
              <a:rPr lang="en-US" sz="3500" b="1" dirty="0">
                <a:solidFill>
                  <a:srgbClr val="0A50B6"/>
                </a:solidFill>
              </a:rPr>
              <a:t>the importance of early surgical debulking to outcomes in ovarian cancer, </a:t>
            </a:r>
            <a:r>
              <a:rPr lang="en-US" sz="3500" b="1" dirty="0" smtClean="0">
                <a:solidFill>
                  <a:srgbClr val="0A50B6"/>
                </a:solidFill>
              </a:rPr>
              <a:t>the surgeon </a:t>
            </a:r>
            <a:r>
              <a:rPr lang="en-US" sz="3500" b="1" dirty="0">
                <a:solidFill>
                  <a:srgbClr val="0A50B6"/>
                </a:solidFill>
              </a:rPr>
              <a:t>should keep in mind the sensitivity of these tumors to </a:t>
            </a:r>
            <a:r>
              <a:rPr lang="en-US" sz="3500" b="1" dirty="0" smtClean="0">
                <a:solidFill>
                  <a:srgbClr val="0A50B6"/>
                </a:solidFill>
              </a:rPr>
              <a:t>platinum-based chemotherapy </a:t>
            </a:r>
            <a:r>
              <a:rPr lang="en-US" sz="3500" b="1" dirty="0">
                <a:solidFill>
                  <a:srgbClr val="0A50B6"/>
                </a:solidFill>
              </a:rPr>
              <a:t>when aggressive resection of metastatic disease is considered</a:t>
            </a:r>
            <a:r>
              <a:rPr lang="en-US" sz="3500" b="1" dirty="0" smtClean="0">
                <a:solidFill>
                  <a:srgbClr val="0A50B6"/>
                </a:solidFill>
              </a:rPr>
              <a:t>.</a:t>
            </a:r>
          </a:p>
          <a:p>
            <a:pPr marL="0" indent="0">
              <a:lnSpc>
                <a:spcPct val="170000"/>
              </a:lnSpc>
              <a:buNone/>
            </a:pPr>
            <a:endParaRPr lang="en-US" sz="3500" b="1" dirty="0" smtClean="0">
              <a:solidFill>
                <a:srgbClr val="0A50B6"/>
              </a:solidFill>
            </a:endParaRPr>
          </a:p>
          <a:p>
            <a:r>
              <a:rPr lang="en-US" dirty="0" smtClean="0">
                <a:solidFill>
                  <a:srgbClr val="0A50B6"/>
                </a:solidFill>
              </a:rPr>
              <a:t>With</a:t>
            </a:r>
            <a:r>
              <a:rPr lang="en-US" dirty="0">
                <a:solidFill>
                  <a:srgbClr val="0A50B6"/>
                </a:solidFill>
              </a:rPr>
              <a:t> </a:t>
            </a:r>
            <a:r>
              <a:rPr lang="en-US" dirty="0" smtClean="0">
                <a:solidFill>
                  <a:srgbClr val="0A50B6"/>
                </a:solidFill>
              </a:rPr>
              <a:t>modern </a:t>
            </a:r>
            <a:r>
              <a:rPr lang="en-US" dirty="0">
                <a:solidFill>
                  <a:srgbClr val="0A50B6"/>
                </a:solidFill>
              </a:rPr>
              <a:t>platinum-based adjuvant chemotherapy, approximately 70 percent of </a:t>
            </a:r>
            <a:r>
              <a:rPr lang="en-US" dirty="0" smtClean="0">
                <a:solidFill>
                  <a:srgbClr val="0A50B6"/>
                </a:solidFill>
              </a:rPr>
              <a:t>patients who </a:t>
            </a:r>
            <a:r>
              <a:rPr lang="en-US" dirty="0">
                <a:solidFill>
                  <a:srgbClr val="0A50B6"/>
                </a:solidFill>
              </a:rPr>
              <a:t>present with advanced disease will respond to chemotherapy, even if they </a:t>
            </a:r>
            <a:r>
              <a:rPr lang="en-US" dirty="0" smtClean="0">
                <a:solidFill>
                  <a:srgbClr val="0A50B6"/>
                </a:solidFill>
              </a:rPr>
              <a:t>have residual </a:t>
            </a:r>
            <a:r>
              <a:rPr lang="en-US" dirty="0">
                <a:solidFill>
                  <a:srgbClr val="0A50B6"/>
                </a:solidFill>
              </a:rPr>
              <a:t>disease remaining after cytoreductive surgery</a:t>
            </a:r>
            <a:r>
              <a:rPr lang="en-US" dirty="0" smtClean="0">
                <a:solidFill>
                  <a:srgbClr val="0A50B6"/>
                </a:solidFill>
              </a:rPr>
              <a:t>.</a:t>
            </a:r>
          </a:p>
          <a:p>
            <a:pPr marL="0" indent="0">
              <a:buNone/>
            </a:pPr>
            <a:endParaRPr lang="en-US" dirty="0" smtClean="0">
              <a:solidFill>
                <a:srgbClr val="0A50B6"/>
              </a:solidFill>
            </a:endParaRPr>
          </a:p>
        </p:txBody>
      </p:sp>
      <p:sp>
        <p:nvSpPr>
          <p:cNvPr id="2" name="Right Arrow 1"/>
          <p:cNvSpPr/>
          <p:nvPr/>
        </p:nvSpPr>
        <p:spPr>
          <a:xfrm>
            <a:off x="1235034" y="1151906"/>
            <a:ext cx="1923803" cy="382206"/>
          </a:xfrm>
          <a:prstGeom prst="rightArrow">
            <a:avLst/>
          </a:prstGeom>
          <a:solidFill>
            <a:srgbClr val="FFFF00"/>
          </a:solidFill>
          <a:scene3d>
            <a:camera prst="orthographicFront"/>
            <a:lightRig rig="threePt" dir="t"/>
          </a:scene3d>
          <a:sp3d>
            <a:bevelT w="165100" prst="coolSlant"/>
          </a:sp3d>
        </p:spPr>
        <p:style>
          <a:lnRef idx="2">
            <a:schemeClr val="accent6"/>
          </a:lnRef>
          <a:fillRef idx="1">
            <a:schemeClr val="lt1"/>
          </a:fillRef>
          <a:effectRef idx="0">
            <a:schemeClr val="accent6"/>
          </a:effectRef>
          <a:fontRef idx="minor">
            <a:schemeClr val="dk1"/>
          </a:fontRef>
        </p:style>
        <p:txBody>
          <a:bodyPr rtlCol="1" anchor="ctr"/>
          <a:lstStyle/>
          <a:p>
            <a:pPr algn="ctr"/>
            <a:endParaRPr lang="fa-IR"/>
          </a:p>
        </p:txBody>
      </p:sp>
      <p:sp>
        <p:nvSpPr>
          <p:cNvPr id="5" name="Slide Number Placeholder 4"/>
          <p:cNvSpPr>
            <a:spLocks noGrp="1"/>
          </p:cNvSpPr>
          <p:nvPr>
            <p:ph type="sldNum" sz="quarter" idx="12"/>
          </p:nvPr>
        </p:nvSpPr>
        <p:spPr/>
        <p:txBody>
          <a:bodyPr/>
          <a:lstStyle/>
          <a:p>
            <a:fld id="{B92E348F-7419-4DAB-BDB6-6190A5D03DF6}" type="slidenum">
              <a:rPr lang="fa-IR" smtClean="0"/>
              <a:t>55</a:t>
            </a:fld>
            <a:endParaRPr lang="fa-IR"/>
          </a:p>
        </p:txBody>
      </p:sp>
    </p:spTree>
    <p:extLst>
      <p:ext uri="{BB962C8B-B14F-4D97-AF65-F5344CB8AC3E}">
        <p14:creationId xmlns:p14="http://schemas.microsoft.com/office/powerpoint/2010/main" val="21028024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Arrow 7"/>
          <p:cNvSpPr/>
          <p:nvPr/>
        </p:nvSpPr>
        <p:spPr>
          <a:xfrm>
            <a:off x="1401239" y="450345"/>
            <a:ext cx="8938260" cy="1199132"/>
          </a:xfrm>
          <a:prstGeom prst="rightArrow">
            <a:avLst/>
          </a:prstGeom>
          <a:solidFill>
            <a:schemeClr val="accent5">
              <a:lumMod val="20000"/>
              <a:lumOff val="80000"/>
            </a:schemeClr>
          </a:solidFill>
          <a:scene3d>
            <a:camera prst="orthographicFront"/>
            <a:lightRig rig="threePt" dir="t"/>
          </a:scene3d>
          <a:sp3d>
            <a:bevelT w="165100" prst="coolSlant"/>
          </a:sp3d>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3" name="Content Placeholder 2"/>
          <p:cNvSpPr>
            <a:spLocks noGrp="1"/>
          </p:cNvSpPr>
          <p:nvPr>
            <p:ph idx="1"/>
          </p:nvPr>
        </p:nvSpPr>
        <p:spPr>
          <a:xfrm>
            <a:off x="612569" y="1612120"/>
            <a:ext cx="10515600" cy="4722877"/>
          </a:xfrm>
          <a:ln>
            <a:solidFill>
              <a:schemeClr val="accent1"/>
            </a:solidFill>
          </a:ln>
        </p:spPr>
        <p:txBody>
          <a:bodyPr>
            <a:normAutofit fontScale="55000" lnSpcReduction="20000"/>
          </a:bodyPr>
          <a:lstStyle/>
          <a:p>
            <a:endParaRPr lang="en-US" b="1" dirty="0" smtClean="0">
              <a:solidFill>
                <a:srgbClr val="0070C0"/>
              </a:solidFill>
            </a:endParaRPr>
          </a:p>
          <a:p>
            <a:pPr>
              <a:lnSpc>
                <a:spcPct val="160000"/>
              </a:lnSpc>
            </a:pPr>
            <a:r>
              <a:rPr lang="en-US" sz="4000" b="1" dirty="0" smtClean="0">
                <a:solidFill>
                  <a:srgbClr val="0A50B6"/>
                </a:solidFill>
              </a:rPr>
              <a:t>For </a:t>
            </a:r>
            <a:r>
              <a:rPr lang="en-US" sz="4000" b="1" dirty="0">
                <a:solidFill>
                  <a:srgbClr val="0A50B6"/>
                </a:solidFill>
              </a:rPr>
              <a:t>women with advanced-stage ovarian cancer diagnosed before </a:t>
            </a:r>
            <a:r>
              <a:rPr lang="en-US" sz="4000" b="1" dirty="0" smtClean="0">
                <a:solidFill>
                  <a:srgbClr val="0A50B6"/>
                </a:solidFill>
              </a:rPr>
              <a:t>delivery; </a:t>
            </a:r>
          </a:p>
          <a:p>
            <a:pPr>
              <a:lnSpc>
                <a:spcPct val="160000"/>
              </a:lnSpc>
            </a:pPr>
            <a:r>
              <a:rPr lang="en-US" sz="4000" b="1" dirty="0" smtClean="0">
                <a:solidFill>
                  <a:srgbClr val="0A50B6"/>
                </a:solidFill>
              </a:rPr>
              <a:t>  </a:t>
            </a:r>
            <a:r>
              <a:rPr lang="en-US" sz="4000" b="1" dirty="0" smtClean="0">
                <a:solidFill>
                  <a:srgbClr val="C00000"/>
                </a:solidFill>
              </a:rPr>
              <a:t>Hysterectomy and secondary cytoreductive surgery are reasonable postpartum to remove persistent disease.</a:t>
            </a:r>
          </a:p>
          <a:p>
            <a:pPr>
              <a:lnSpc>
                <a:spcPct val="160000"/>
              </a:lnSpc>
            </a:pPr>
            <a:endParaRPr lang="en-US" sz="4000" dirty="0" smtClean="0">
              <a:solidFill>
                <a:srgbClr val="0A50B6"/>
              </a:solidFill>
            </a:endParaRPr>
          </a:p>
          <a:p>
            <a:r>
              <a:rPr lang="en-US" sz="4000" dirty="0" smtClean="0">
                <a:solidFill>
                  <a:srgbClr val="0A50B6"/>
                </a:solidFill>
              </a:rPr>
              <a:t> </a:t>
            </a:r>
            <a:r>
              <a:rPr lang="en-US" sz="4000" b="1" dirty="0">
                <a:solidFill>
                  <a:srgbClr val="0A50B6"/>
                </a:solidFill>
              </a:rPr>
              <a:t>This surgery can be performed following vaginal delivery or in conjunction with cesarean delivery. </a:t>
            </a:r>
            <a:endParaRPr lang="en-US" sz="4000" b="1" dirty="0" smtClean="0">
              <a:solidFill>
                <a:srgbClr val="0A50B6"/>
              </a:solidFill>
            </a:endParaRPr>
          </a:p>
          <a:p>
            <a:endParaRPr lang="en-US" sz="4000" b="1" dirty="0" smtClean="0">
              <a:solidFill>
                <a:srgbClr val="0A50B6"/>
              </a:solidFill>
            </a:endParaRPr>
          </a:p>
          <a:p>
            <a:r>
              <a:rPr lang="en-US" sz="4000" b="1" dirty="0">
                <a:solidFill>
                  <a:srgbClr val="0A50B6"/>
                </a:solidFill>
              </a:rPr>
              <a:t>Before delivery, it is left as much of the reproductive tract in situ as possible, as women with advanced-stage epithelial ovarian cancer can undergo completion of debulking of the reproductive organs following delivery.</a:t>
            </a:r>
          </a:p>
          <a:p>
            <a:endParaRPr lang="en-US" sz="4000" b="1" dirty="0">
              <a:solidFill>
                <a:srgbClr val="0A50B6"/>
              </a:solidFill>
            </a:endParaRPr>
          </a:p>
        </p:txBody>
      </p:sp>
      <p:grpSp>
        <p:nvGrpSpPr>
          <p:cNvPr id="5" name="Group 4"/>
          <p:cNvGrpSpPr/>
          <p:nvPr/>
        </p:nvGrpSpPr>
        <p:grpSpPr>
          <a:xfrm>
            <a:off x="2717872" y="605642"/>
            <a:ext cx="6304993" cy="923626"/>
            <a:chOff x="1696804" y="-2355336"/>
            <a:chExt cx="6304993" cy="1151627"/>
          </a:xfrm>
        </p:grpSpPr>
        <p:sp>
          <p:nvSpPr>
            <p:cNvPr id="6" name="Rounded Rectangle 5"/>
            <p:cNvSpPr/>
            <p:nvPr/>
          </p:nvSpPr>
          <p:spPr>
            <a:xfrm>
              <a:off x="1794965" y="-2355336"/>
              <a:ext cx="6206832" cy="1151627"/>
            </a:xfrm>
            <a:prstGeom prst="roundRect">
              <a:avLst/>
            </a:prstGeom>
            <a:gradFill flip="none" rotWithShape="0">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7" name="Rounded Rectangle 4"/>
            <p:cNvSpPr txBox="1"/>
            <p:nvPr/>
          </p:nvSpPr>
          <p:spPr>
            <a:xfrm>
              <a:off x="1696804" y="-2282632"/>
              <a:ext cx="6094396" cy="9148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3200" b="1" dirty="0" smtClean="0">
                  <a:solidFill>
                    <a:srgbClr val="00FF00"/>
                  </a:solidFill>
                </a:rPr>
                <a:t>Advanced-stage ovarian cancer diagnosed before delivery</a:t>
              </a:r>
              <a:endParaRPr lang="fa-IR" sz="3200" kern="1200" dirty="0">
                <a:solidFill>
                  <a:srgbClr val="00FF00"/>
                </a:solidFill>
              </a:endParaRPr>
            </a:p>
          </p:txBody>
        </p:sp>
      </p:grpSp>
      <p:sp>
        <p:nvSpPr>
          <p:cNvPr id="2" name="Slide Number Placeholder 1"/>
          <p:cNvSpPr>
            <a:spLocks noGrp="1"/>
          </p:cNvSpPr>
          <p:nvPr>
            <p:ph type="sldNum" sz="quarter" idx="12"/>
          </p:nvPr>
        </p:nvSpPr>
        <p:spPr/>
        <p:txBody>
          <a:bodyPr/>
          <a:lstStyle/>
          <a:p>
            <a:fld id="{B92E348F-7419-4DAB-BDB6-6190A5D03DF6}" type="slidenum">
              <a:rPr lang="fa-IR" smtClean="0"/>
              <a:t>56</a:t>
            </a:fld>
            <a:endParaRPr lang="fa-IR"/>
          </a:p>
        </p:txBody>
      </p:sp>
    </p:spTree>
    <p:extLst>
      <p:ext uri="{BB962C8B-B14F-4D97-AF65-F5344CB8AC3E}">
        <p14:creationId xmlns:p14="http://schemas.microsoft.com/office/powerpoint/2010/main" val="20863494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254656841"/>
              </p:ext>
            </p:extLst>
          </p:nvPr>
        </p:nvGraphicFramePr>
        <p:xfrm>
          <a:off x="838200" y="771896"/>
          <a:ext cx="10515600" cy="918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ln>
            <a:solidFill>
              <a:schemeClr val="accent1"/>
            </a:solidFill>
          </a:ln>
        </p:spPr>
        <p:txBody>
          <a:bodyPr>
            <a:normAutofit fontScale="77500" lnSpcReduction="20000"/>
          </a:bodyPr>
          <a:lstStyle/>
          <a:p>
            <a:endParaRPr lang="en-US" b="1" dirty="0" smtClean="0">
              <a:solidFill>
                <a:srgbClr val="0A50B6"/>
              </a:solidFill>
            </a:endParaRPr>
          </a:p>
          <a:p>
            <a:r>
              <a:rPr lang="en-US" b="1" dirty="0" smtClean="0">
                <a:solidFill>
                  <a:srgbClr val="0A50B6"/>
                </a:solidFill>
              </a:rPr>
              <a:t>At </a:t>
            </a:r>
            <a:r>
              <a:rPr lang="en-US" b="1" dirty="0">
                <a:solidFill>
                  <a:srgbClr val="0A50B6"/>
                </a:solidFill>
              </a:rPr>
              <a:t>cesarean delivery, any adnexal mass that appears suspicious for malignancy </a:t>
            </a:r>
            <a:r>
              <a:rPr lang="en-US" b="1" dirty="0" smtClean="0">
                <a:solidFill>
                  <a:srgbClr val="0A50B6"/>
                </a:solidFill>
              </a:rPr>
              <a:t>should be </a:t>
            </a:r>
            <a:r>
              <a:rPr lang="en-US" b="1" dirty="0">
                <a:solidFill>
                  <a:srgbClr val="0A50B6"/>
                </a:solidFill>
              </a:rPr>
              <a:t>removed and sent for frozen section</a:t>
            </a:r>
            <a:r>
              <a:rPr lang="en-US" b="1" dirty="0" smtClean="0">
                <a:solidFill>
                  <a:srgbClr val="0A50B6"/>
                </a:solidFill>
              </a:rPr>
              <a:t>.</a:t>
            </a:r>
          </a:p>
          <a:p>
            <a:endParaRPr lang="en-US" b="1" dirty="0" smtClean="0">
              <a:solidFill>
                <a:srgbClr val="0A50B6"/>
              </a:solidFill>
            </a:endParaRPr>
          </a:p>
          <a:p>
            <a:r>
              <a:rPr lang="en-US" dirty="0" smtClean="0">
                <a:solidFill>
                  <a:srgbClr val="0A50B6"/>
                </a:solidFill>
              </a:rPr>
              <a:t> </a:t>
            </a:r>
            <a:r>
              <a:rPr lang="en-US" dirty="0">
                <a:solidFill>
                  <a:srgbClr val="0A50B6"/>
                </a:solidFill>
              </a:rPr>
              <a:t>Complete surgical removal is preferred </a:t>
            </a:r>
            <a:r>
              <a:rPr lang="en-US" dirty="0" smtClean="0">
                <a:solidFill>
                  <a:srgbClr val="0A50B6"/>
                </a:solidFill>
              </a:rPr>
              <a:t>to aspiration </a:t>
            </a:r>
            <a:r>
              <a:rPr lang="en-US" dirty="0">
                <a:solidFill>
                  <a:srgbClr val="0A50B6"/>
                </a:solidFill>
              </a:rPr>
              <a:t>and cytologic evaluation of cystic </a:t>
            </a:r>
            <a:r>
              <a:rPr lang="en-US" dirty="0" smtClean="0">
                <a:solidFill>
                  <a:srgbClr val="0A50B6"/>
                </a:solidFill>
              </a:rPr>
              <a:t>fluid</a:t>
            </a:r>
            <a:r>
              <a:rPr lang="en-US" dirty="0">
                <a:solidFill>
                  <a:srgbClr val="0A50B6"/>
                </a:solidFill>
              </a:rPr>
              <a:t>, since malignancy could be missed </a:t>
            </a:r>
            <a:r>
              <a:rPr lang="en-US" dirty="0" smtClean="0">
                <a:solidFill>
                  <a:srgbClr val="0A50B6"/>
                </a:solidFill>
              </a:rPr>
              <a:t>with the </a:t>
            </a:r>
            <a:r>
              <a:rPr lang="en-US" dirty="0">
                <a:solidFill>
                  <a:srgbClr val="0A50B6"/>
                </a:solidFill>
              </a:rPr>
              <a:t>latter. </a:t>
            </a:r>
            <a:endParaRPr lang="en-US" dirty="0" smtClean="0">
              <a:solidFill>
                <a:srgbClr val="0A50B6"/>
              </a:solidFill>
            </a:endParaRPr>
          </a:p>
          <a:p>
            <a:endParaRPr lang="en-US" dirty="0" smtClean="0">
              <a:solidFill>
                <a:srgbClr val="0A50B6"/>
              </a:solidFill>
            </a:endParaRPr>
          </a:p>
          <a:p>
            <a:r>
              <a:rPr lang="en-US" b="1" dirty="0" smtClean="0">
                <a:solidFill>
                  <a:srgbClr val="0A50B6"/>
                </a:solidFill>
              </a:rPr>
              <a:t>If </a:t>
            </a:r>
            <a:r>
              <a:rPr lang="en-US" b="1" dirty="0">
                <a:solidFill>
                  <a:srgbClr val="0A50B6"/>
                </a:solidFill>
              </a:rPr>
              <a:t>the mass is an incidental </a:t>
            </a:r>
            <a:r>
              <a:rPr lang="en-US" b="1" dirty="0" smtClean="0">
                <a:solidFill>
                  <a:srgbClr val="0A50B6"/>
                </a:solidFill>
              </a:rPr>
              <a:t>finding </a:t>
            </a:r>
            <a:r>
              <a:rPr lang="en-US" b="1" dirty="0">
                <a:solidFill>
                  <a:srgbClr val="0A50B6"/>
                </a:solidFill>
              </a:rPr>
              <a:t>at cesarean delivery, the patient typically</a:t>
            </a:r>
            <a:br>
              <a:rPr lang="en-US" b="1" dirty="0">
                <a:solidFill>
                  <a:srgbClr val="0A50B6"/>
                </a:solidFill>
              </a:rPr>
            </a:br>
            <a:r>
              <a:rPr lang="en-US" b="1" dirty="0">
                <a:solidFill>
                  <a:srgbClr val="0A50B6"/>
                </a:solidFill>
              </a:rPr>
              <a:t>will not have an appropriate incision for surgical staging</a:t>
            </a:r>
            <a:r>
              <a:rPr lang="en-US" b="1" dirty="0" smtClean="0">
                <a:solidFill>
                  <a:srgbClr val="0A50B6"/>
                </a:solidFill>
              </a:rPr>
              <a:t>.</a:t>
            </a:r>
          </a:p>
          <a:p>
            <a:endParaRPr lang="en-US" b="1" dirty="0" smtClean="0">
              <a:solidFill>
                <a:srgbClr val="0A50B6"/>
              </a:solidFill>
            </a:endParaRPr>
          </a:p>
          <a:p>
            <a:r>
              <a:rPr lang="en-US" dirty="0" smtClean="0">
                <a:solidFill>
                  <a:srgbClr val="0A50B6"/>
                </a:solidFill>
              </a:rPr>
              <a:t> </a:t>
            </a:r>
            <a:r>
              <a:rPr lang="en-US" dirty="0">
                <a:solidFill>
                  <a:srgbClr val="0A50B6"/>
                </a:solidFill>
              </a:rPr>
              <a:t>In these cases, if frozen </a:t>
            </a:r>
            <a:r>
              <a:rPr lang="en-US" dirty="0" smtClean="0">
                <a:solidFill>
                  <a:srgbClr val="0A50B6"/>
                </a:solidFill>
              </a:rPr>
              <a:t>section indicates </a:t>
            </a:r>
            <a:r>
              <a:rPr lang="en-US" dirty="0">
                <a:solidFill>
                  <a:srgbClr val="0A50B6"/>
                </a:solidFill>
              </a:rPr>
              <a:t>malignancy, salpingo-oophorectomy is performed and postpartum, the </a:t>
            </a:r>
            <a:r>
              <a:rPr lang="en-US" dirty="0" smtClean="0">
                <a:solidFill>
                  <a:srgbClr val="0A50B6"/>
                </a:solidFill>
              </a:rPr>
              <a:t>patient is </a:t>
            </a:r>
            <a:r>
              <a:rPr lang="en-US" dirty="0">
                <a:solidFill>
                  <a:srgbClr val="0A50B6"/>
                </a:solidFill>
              </a:rPr>
              <a:t>referred to a gynecologic oncologist for counseling, staging, and possible </a:t>
            </a:r>
            <a:r>
              <a:rPr lang="en-US" dirty="0" smtClean="0">
                <a:solidFill>
                  <a:srgbClr val="0A50B6"/>
                </a:solidFill>
              </a:rPr>
              <a:t>hysterectomy within </a:t>
            </a:r>
            <a:r>
              <a:rPr lang="en-US" dirty="0">
                <a:solidFill>
                  <a:srgbClr val="0A50B6"/>
                </a:solidFill>
              </a:rPr>
              <a:t>the next one to two weeks.</a:t>
            </a:r>
            <a:r>
              <a:rPr lang="en-US" dirty="0" smtClean="0">
                <a:solidFill>
                  <a:srgbClr val="0A50B6"/>
                </a:solidFill>
              </a:rPr>
              <a:t> </a:t>
            </a:r>
            <a:br>
              <a:rPr lang="en-US" dirty="0" smtClean="0">
                <a:solidFill>
                  <a:srgbClr val="0A50B6"/>
                </a:solidFill>
              </a:rPr>
            </a:br>
            <a:endParaRPr lang="fa-IR" dirty="0">
              <a:solidFill>
                <a:srgbClr val="0A50B6"/>
              </a:solidFill>
            </a:endParaRPr>
          </a:p>
        </p:txBody>
      </p:sp>
      <p:sp>
        <p:nvSpPr>
          <p:cNvPr id="2" name="Slide Number Placeholder 1"/>
          <p:cNvSpPr>
            <a:spLocks noGrp="1"/>
          </p:cNvSpPr>
          <p:nvPr>
            <p:ph type="sldNum" sz="quarter" idx="12"/>
          </p:nvPr>
        </p:nvSpPr>
        <p:spPr/>
        <p:txBody>
          <a:bodyPr/>
          <a:lstStyle/>
          <a:p>
            <a:fld id="{B92E348F-7419-4DAB-BDB6-6190A5D03DF6}" type="slidenum">
              <a:rPr lang="fa-IR" smtClean="0"/>
              <a:t>57</a:t>
            </a:fld>
            <a:endParaRPr lang="fa-IR"/>
          </a:p>
        </p:txBody>
      </p:sp>
    </p:spTree>
    <p:extLst>
      <p:ext uri="{BB962C8B-B14F-4D97-AF65-F5344CB8AC3E}">
        <p14:creationId xmlns:p14="http://schemas.microsoft.com/office/powerpoint/2010/main" val="37864847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518" y="855023"/>
            <a:ext cx="11392348" cy="883166"/>
          </a:xfrm>
          <a:gradFill flip="none" rotWithShape="1">
            <a:gsLst>
              <a:gs pos="0">
                <a:srgbClr val="000099">
                  <a:shade val="30000"/>
                  <a:satMod val="115000"/>
                </a:srgbClr>
              </a:gs>
              <a:gs pos="50000">
                <a:srgbClr val="000099">
                  <a:shade val="67500"/>
                  <a:satMod val="115000"/>
                </a:srgbClr>
              </a:gs>
              <a:gs pos="100000">
                <a:srgbClr val="000099">
                  <a:shade val="100000"/>
                  <a:satMod val="115000"/>
                </a:srgbClr>
              </a:gs>
            </a:gsLst>
            <a:lin ang="54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a:r>
              <a:rPr lang="en-US" sz="4800" b="1" dirty="0" smtClean="0">
                <a:solidFill>
                  <a:srgbClr val="00FF00"/>
                </a:solidFill>
              </a:rPr>
              <a:t>Malignancy is detected antepartum </a:t>
            </a:r>
            <a:endParaRPr lang="fa-IR" sz="4800" b="1" dirty="0">
              <a:solidFill>
                <a:srgbClr val="00FF00"/>
              </a:solidFill>
            </a:endParaRPr>
          </a:p>
        </p:txBody>
      </p:sp>
      <p:sp>
        <p:nvSpPr>
          <p:cNvPr id="3" name="Content Placeholder 2"/>
          <p:cNvSpPr>
            <a:spLocks noGrp="1"/>
          </p:cNvSpPr>
          <p:nvPr>
            <p:ph idx="1"/>
          </p:nvPr>
        </p:nvSpPr>
        <p:spPr>
          <a:xfrm>
            <a:off x="376518" y="1825624"/>
            <a:ext cx="11392348" cy="4639721"/>
          </a:xfrm>
          <a:ln>
            <a:solidFill>
              <a:schemeClr val="accent1"/>
            </a:solidFill>
          </a:ln>
        </p:spPr>
        <p:txBody>
          <a:bodyPr>
            <a:noAutofit/>
          </a:bodyPr>
          <a:lstStyle/>
          <a:p>
            <a:r>
              <a:rPr lang="en-US" b="1" dirty="0">
                <a:solidFill>
                  <a:srgbClr val="000099"/>
                </a:solidFill>
              </a:rPr>
              <a:t>If an adnexal mass suspicious for malignancy is detected antepartum, the patient </a:t>
            </a:r>
            <a:r>
              <a:rPr lang="en-US" b="1" dirty="0" smtClean="0">
                <a:solidFill>
                  <a:srgbClr val="000099"/>
                </a:solidFill>
              </a:rPr>
              <a:t>should be </a:t>
            </a:r>
            <a:r>
              <a:rPr lang="en-US" b="1" dirty="0">
                <a:solidFill>
                  <a:srgbClr val="000099"/>
                </a:solidFill>
              </a:rPr>
              <a:t>counseled and consented </a:t>
            </a:r>
            <a:r>
              <a:rPr lang="en-US" b="1" dirty="0" smtClean="0">
                <a:solidFill>
                  <a:srgbClr val="000099"/>
                </a:solidFill>
              </a:rPr>
              <a:t>appropriately.</a:t>
            </a:r>
          </a:p>
          <a:p>
            <a:endParaRPr lang="en-US" b="1" dirty="0" smtClean="0">
              <a:solidFill>
                <a:srgbClr val="000099"/>
              </a:solidFill>
            </a:endParaRPr>
          </a:p>
          <a:p>
            <a:r>
              <a:rPr lang="en-US" dirty="0" smtClean="0">
                <a:solidFill>
                  <a:srgbClr val="000099"/>
                </a:solidFill>
              </a:rPr>
              <a:t>Cesarean </a:t>
            </a:r>
            <a:r>
              <a:rPr lang="en-US" dirty="0">
                <a:solidFill>
                  <a:srgbClr val="000099"/>
                </a:solidFill>
              </a:rPr>
              <a:t>delivery should be </a:t>
            </a:r>
            <a:r>
              <a:rPr lang="en-US" dirty="0" smtClean="0">
                <a:solidFill>
                  <a:srgbClr val="000099"/>
                </a:solidFill>
              </a:rPr>
              <a:t>performed through </a:t>
            </a:r>
            <a:r>
              <a:rPr lang="en-US" dirty="0">
                <a:solidFill>
                  <a:srgbClr val="000099"/>
                </a:solidFill>
              </a:rPr>
              <a:t>a midline incision, and a gynecologic oncologist should be available, if </a:t>
            </a:r>
            <a:r>
              <a:rPr lang="en-US" dirty="0" smtClean="0">
                <a:solidFill>
                  <a:srgbClr val="000099"/>
                </a:solidFill>
              </a:rPr>
              <a:t>required.</a:t>
            </a:r>
          </a:p>
          <a:p>
            <a:endParaRPr lang="en-US" dirty="0" smtClean="0">
              <a:solidFill>
                <a:srgbClr val="000099"/>
              </a:solidFill>
            </a:endParaRPr>
          </a:p>
          <a:p>
            <a:r>
              <a:rPr lang="en-US" b="1" dirty="0" smtClean="0">
                <a:solidFill>
                  <a:srgbClr val="000099"/>
                </a:solidFill>
              </a:rPr>
              <a:t>After </a:t>
            </a:r>
            <a:r>
              <a:rPr lang="en-US" b="1" dirty="0">
                <a:solidFill>
                  <a:srgbClr val="000099"/>
                </a:solidFill>
              </a:rPr>
              <a:t>delivery of the infant and placenta and control of bleeding, the adnexal mass </a:t>
            </a:r>
            <a:r>
              <a:rPr lang="en-US" b="1" dirty="0" smtClean="0">
                <a:solidFill>
                  <a:srgbClr val="000099"/>
                </a:solidFill>
              </a:rPr>
              <a:t>is resected </a:t>
            </a:r>
            <a:r>
              <a:rPr lang="en-US" b="1" dirty="0">
                <a:solidFill>
                  <a:srgbClr val="000099"/>
                </a:solidFill>
              </a:rPr>
              <a:t>and sent for frozen section</a:t>
            </a:r>
            <a:r>
              <a:rPr lang="en-US" b="1" dirty="0" smtClean="0">
                <a:solidFill>
                  <a:srgbClr val="000099"/>
                </a:solidFill>
              </a:rPr>
              <a:t>.</a:t>
            </a:r>
          </a:p>
          <a:p>
            <a:pPr marL="0" indent="0">
              <a:buNone/>
            </a:pPr>
            <a:r>
              <a:rPr lang="en-US" b="1" dirty="0" smtClean="0">
                <a:solidFill>
                  <a:srgbClr val="000099"/>
                </a:solidFill>
              </a:rPr>
              <a:t> </a:t>
            </a:r>
          </a:p>
          <a:p>
            <a:r>
              <a:rPr lang="en-US" dirty="0" smtClean="0">
                <a:solidFill>
                  <a:srgbClr val="000099"/>
                </a:solidFill>
              </a:rPr>
              <a:t>If </a:t>
            </a:r>
            <a:r>
              <a:rPr lang="en-US" dirty="0">
                <a:solidFill>
                  <a:srgbClr val="000099"/>
                </a:solidFill>
              </a:rPr>
              <a:t>positive for malignancy, full surgical staging </a:t>
            </a:r>
            <a:r>
              <a:rPr lang="en-US" dirty="0" smtClean="0">
                <a:solidFill>
                  <a:srgbClr val="000099"/>
                </a:solidFill>
              </a:rPr>
              <a:t>can be performed</a:t>
            </a:r>
            <a:r>
              <a:rPr lang="en-US" dirty="0">
                <a:solidFill>
                  <a:srgbClr val="000099"/>
                </a:solidFill>
              </a:rPr>
              <a:t>.</a:t>
            </a:r>
            <a:r>
              <a:rPr lang="en-US" dirty="0" smtClean="0">
                <a:solidFill>
                  <a:srgbClr val="000099"/>
                </a:solidFill>
              </a:rPr>
              <a:t> </a:t>
            </a:r>
            <a:endParaRPr lang="fa-IR" dirty="0">
              <a:solidFill>
                <a:srgbClr val="000099"/>
              </a:solidFill>
            </a:endParaRPr>
          </a:p>
        </p:txBody>
      </p:sp>
      <p:sp>
        <p:nvSpPr>
          <p:cNvPr id="4" name="Slide Number Placeholder 3"/>
          <p:cNvSpPr>
            <a:spLocks noGrp="1"/>
          </p:cNvSpPr>
          <p:nvPr>
            <p:ph type="sldNum" sz="quarter" idx="12"/>
          </p:nvPr>
        </p:nvSpPr>
        <p:spPr/>
        <p:txBody>
          <a:bodyPr/>
          <a:lstStyle/>
          <a:p>
            <a:fld id="{B92E348F-7419-4DAB-BDB6-6190A5D03DF6}" type="slidenum">
              <a:rPr lang="fa-IR" smtClean="0"/>
              <a:t>58</a:t>
            </a:fld>
            <a:endParaRPr lang="fa-IR"/>
          </a:p>
        </p:txBody>
      </p:sp>
    </p:spTree>
    <p:extLst>
      <p:ext uri="{BB962C8B-B14F-4D97-AF65-F5344CB8AC3E}">
        <p14:creationId xmlns:p14="http://schemas.microsoft.com/office/powerpoint/2010/main" val="26503671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574536259"/>
              </p:ext>
            </p:extLst>
          </p:nvPr>
        </p:nvGraphicFramePr>
        <p:xfrm>
          <a:off x="838200" y="736270"/>
          <a:ext cx="10515600" cy="954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838200" y="1825624"/>
            <a:ext cx="10515600" cy="4521387"/>
          </a:xfrm>
          <a:ln>
            <a:solidFill>
              <a:schemeClr val="accent1"/>
            </a:solidFill>
          </a:ln>
        </p:spPr>
        <p:txBody>
          <a:bodyPr>
            <a:normAutofit fontScale="92500" lnSpcReduction="20000"/>
          </a:bodyPr>
          <a:lstStyle/>
          <a:p>
            <a:r>
              <a:rPr lang="en-US" dirty="0">
                <a:solidFill>
                  <a:srgbClr val="0A50B6"/>
                </a:solidFill>
              </a:rPr>
              <a:t/>
            </a:r>
            <a:br>
              <a:rPr lang="en-US" dirty="0">
                <a:solidFill>
                  <a:srgbClr val="0A50B6"/>
                </a:solidFill>
              </a:rPr>
            </a:br>
            <a:r>
              <a:rPr lang="en-US" b="1" dirty="0" smtClean="0">
                <a:solidFill>
                  <a:srgbClr val="0A50B6"/>
                </a:solidFill>
              </a:rPr>
              <a:t>There </a:t>
            </a:r>
            <a:r>
              <a:rPr lang="en-US" b="1" dirty="0">
                <a:solidFill>
                  <a:srgbClr val="0A50B6"/>
                </a:solidFill>
              </a:rPr>
              <a:t>is no evidence that pregnancy worsens the prognosis of ovarian </a:t>
            </a:r>
            <a:r>
              <a:rPr lang="en-US" b="1" dirty="0" smtClean="0">
                <a:solidFill>
                  <a:srgbClr val="0A50B6"/>
                </a:solidFill>
              </a:rPr>
              <a:t>tumors compared </a:t>
            </a:r>
            <a:r>
              <a:rPr lang="en-US" b="1" dirty="0">
                <a:solidFill>
                  <a:srgbClr val="0A50B6"/>
                </a:solidFill>
              </a:rPr>
              <a:t>with nonpregnant patients matched for tumor histology, stage, and </a:t>
            </a:r>
            <a:r>
              <a:rPr lang="en-US" b="1" dirty="0" smtClean="0">
                <a:solidFill>
                  <a:srgbClr val="0A50B6"/>
                </a:solidFill>
              </a:rPr>
              <a:t>grade.</a:t>
            </a:r>
          </a:p>
          <a:p>
            <a:r>
              <a:rPr lang="en-US" b="1" dirty="0">
                <a:solidFill>
                  <a:srgbClr val="0A50B6"/>
                </a:solidFill>
              </a:rPr>
              <a:t/>
            </a:r>
            <a:br>
              <a:rPr lang="en-US" b="1" dirty="0">
                <a:solidFill>
                  <a:srgbClr val="0A50B6"/>
                </a:solidFill>
              </a:rPr>
            </a:br>
            <a:r>
              <a:rPr lang="en-US" dirty="0">
                <a:solidFill>
                  <a:srgbClr val="0A50B6"/>
                </a:solidFill>
              </a:rPr>
              <a:t>Approximately 75 percent of invasive ovarian malignancies in pregnant women are </a:t>
            </a:r>
            <a:r>
              <a:rPr lang="en-US" dirty="0" smtClean="0">
                <a:solidFill>
                  <a:srgbClr val="0A50B6"/>
                </a:solidFill>
              </a:rPr>
              <a:t>early stage disease.</a:t>
            </a:r>
          </a:p>
          <a:p>
            <a:endParaRPr lang="en-US" dirty="0" smtClean="0">
              <a:solidFill>
                <a:srgbClr val="0A50B6"/>
              </a:solidFill>
            </a:endParaRPr>
          </a:p>
          <a:p>
            <a:r>
              <a:rPr lang="en-US" b="1" dirty="0" smtClean="0">
                <a:solidFill>
                  <a:srgbClr val="0A50B6"/>
                </a:solidFill>
              </a:rPr>
              <a:t> Due to the favorable mix of stage, grade, and histology, the five-year survival rate (72 and 90 %).</a:t>
            </a:r>
          </a:p>
          <a:p>
            <a:endParaRPr lang="en-US" b="1" dirty="0" smtClean="0">
              <a:solidFill>
                <a:srgbClr val="0A50B6"/>
              </a:solidFill>
            </a:endParaRPr>
          </a:p>
          <a:p>
            <a:r>
              <a:rPr lang="en-US" b="1" dirty="0">
                <a:solidFill>
                  <a:srgbClr val="0A50B6"/>
                </a:solidFill>
              </a:rPr>
              <a:t>Poor </a:t>
            </a:r>
            <a:r>
              <a:rPr lang="en-US" b="1" dirty="0" smtClean="0">
                <a:solidFill>
                  <a:srgbClr val="0A50B6"/>
                </a:solidFill>
              </a:rPr>
              <a:t>prognosis</a:t>
            </a:r>
            <a:r>
              <a:rPr lang="en-US" dirty="0" smtClean="0">
                <a:solidFill>
                  <a:srgbClr val="0A50B6"/>
                </a:solidFill>
              </a:rPr>
              <a:t>: The </a:t>
            </a:r>
            <a:r>
              <a:rPr lang="en-US" dirty="0">
                <a:solidFill>
                  <a:srgbClr val="0A50B6"/>
                </a:solidFill>
              </a:rPr>
              <a:t>presence of </a:t>
            </a:r>
            <a:r>
              <a:rPr lang="en-US" dirty="0" smtClean="0">
                <a:solidFill>
                  <a:srgbClr val="0A50B6"/>
                </a:solidFill>
              </a:rPr>
              <a:t>ascites. </a:t>
            </a:r>
            <a:r>
              <a:rPr lang="en-US" b="1" dirty="0" smtClean="0">
                <a:solidFill>
                  <a:srgbClr val="0A50B6"/>
                </a:solidFill>
              </a:rPr>
              <a:t>Postpartum </a:t>
            </a:r>
            <a:r>
              <a:rPr lang="en-US" b="1" dirty="0">
                <a:solidFill>
                  <a:srgbClr val="0A50B6"/>
                </a:solidFill>
              </a:rPr>
              <a:t>lactating women?</a:t>
            </a:r>
            <a:r>
              <a:rPr lang="en-US" dirty="0">
                <a:solidFill>
                  <a:srgbClr val="0A50B6"/>
                </a:solidFill>
              </a:rPr>
              <a:t/>
            </a:r>
            <a:br>
              <a:rPr lang="en-US" dirty="0">
                <a:solidFill>
                  <a:srgbClr val="0A50B6"/>
                </a:solidFill>
              </a:rPr>
            </a:br>
            <a:endParaRPr lang="en-US" b="1" dirty="0">
              <a:solidFill>
                <a:srgbClr val="0A50B6"/>
              </a:solidFill>
            </a:endParaRPr>
          </a:p>
          <a:p>
            <a:endParaRPr lang="en-US" b="1" dirty="0" smtClean="0">
              <a:solidFill>
                <a:srgbClr val="0070C0"/>
              </a:solidFill>
            </a:endParaRPr>
          </a:p>
        </p:txBody>
      </p:sp>
      <p:sp>
        <p:nvSpPr>
          <p:cNvPr id="2" name="Slide Number Placeholder 1"/>
          <p:cNvSpPr>
            <a:spLocks noGrp="1"/>
          </p:cNvSpPr>
          <p:nvPr>
            <p:ph type="sldNum" sz="quarter" idx="12"/>
          </p:nvPr>
        </p:nvSpPr>
        <p:spPr/>
        <p:txBody>
          <a:bodyPr/>
          <a:lstStyle/>
          <a:p>
            <a:fld id="{B92E348F-7419-4DAB-BDB6-6190A5D03DF6}" type="slidenum">
              <a:rPr lang="fa-IR" smtClean="0"/>
              <a:t>59</a:t>
            </a:fld>
            <a:endParaRPr lang="fa-IR"/>
          </a:p>
        </p:txBody>
      </p:sp>
    </p:spTree>
    <p:extLst>
      <p:ext uri="{BB962C8B-B14F-4D97-AF65-F5344CB8AC3E}">
        <p14:creationId xmlns:p14="http://schemas.microsoft.com/office/powerpoint/2010/main" val="74234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800" b="1" dirty="0">
                <a:solidFill>
                  <a:srgbClr val="0070C0"/>
                </a:solidFill>
              </a:rPr>
              <a:t>Other clinical presentations include:</a:t>
            </a:r>
            <a:r>
              <a:rPr lang="en-US" sz="2800" b="1" dirty="0" smtClean="0">
                <a:solidFill>
                  <a:srgbClr val="0070C0"/>
                </a:solidFill>
              </a:rPr>
              <a:t> </a:t>
            </a:r>
            <a:br>
              <a:rPr lang="en-US" sz="2800" b="1" dirty="0" smtClean="0">
                <a:solidFill>
                  <a:srgbClr val="0070C0"/>
                </a:solidFill>
              </a:rPr>
            </a:br>
            <a:r>
              <a:rPr lang="en-US" sz="2800" b="1" dirty="0">
                <a:solidFill>
                  <a:srgbClr val="0070C0"/>
                </a:solidFill>
              </a:rPr>
              <a:t>Palpable mass: a suspicious finding during a routine antenatal physical examination</a:t>
            </a:r>
            <a:r>
              <a:rPr lang="en-US" sz="2800" b="1" dirty="0" smtClean="0">
                <a:solidFill>
                  <a:srgbClr val="0070C0"/>
                </a:solidFill>
              </a:rPr>
              <a:t>.</a:t>
            </a:r>
            <a:endParaRPr lang="fa-IR" sz="2800" b="1" dirty="0">
              <a:solidFill>
                <a:srgbClr val="0070C0"/>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833398164"/>
              </p:ext>
            </p:extLst>
          </p:nvPr>
        </p:nvGraphicFramePr>
        <p:xfrm>
          <a:off x="838200" y="1944377"/>
          <a:ext cx="10515600" cy="46504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B92E348F-7419-4DAB-BDB6-6190A5D03DF6}" type="slidenum">
              <a:rPr lang="fa-IR" smtClean="0"/>
              <a:t>6</a:t>
            </a:fld>
            <a:endParaRPr lang="fa-IR"/>
          </a:p>
        </p:txBody>
      </p:sp>
    </p:spTree>
    <p:extLst>
      <p:ext uri="{BB962C8B-B14F-4D97-AF65-F5344CB8AC3E}">
        <p14:creationId xmlns:p14="http://schemas.microsoft.com/office/powerpoint/2010/main" val="11930795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880078192"/>
              </p:ext>
            </p:extLst>
          </p:nvPr>
        </p:nvGraphicFramePr>
        <p:xfrm>
          <a:off x="838200" y="305749"/>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p:txBody>
          <a:bodyPr>
            <a:normAutofit fontScale="92500" lnSpcReduction="10000"/>
          </a:bodyPr>
          <a:lstStyle/>
          <a:p>
            <a:pPr>
              <a:lnSpc>
                <a:spcPct val="150000"/>
              </a:lnSpc>
            </a:pPr>
            <a:r>
              <a:rPr lang="en-US" sz="4400" b="1" dirty="0">
                <a:solidFill>
                  <a:srgbClr val="0070C0"/>
                </a:solidFill>
              </a:rPr>
              <a:t>Management of torsion in pregnancy is similar to that in nonpregnant patients, </a:t>
            </a:r>
            <a:r>
              <a:rPr lang="en-US" sz="4400" b="1" dirty="0" smtClean="0">
                <a:solidFill>
                  <a:srgbClr val="0070C0"/>
                </a:solidFill>
              </a:rPr>
              <a:t>but may </a:t>
            </a:r>
            <a:r>
              <a:rPr lang="en-US" sz="4400" b="1" dirty="0">
                <a:solidFill>
                  <a:srgbClr val="0070C0"/>
                </a:solidFill>
              </a:rPr>
              <a:t>be technically more </a:t>
            </a:r>
            <a:r>
              <a:rPr lang="en-US" sz="4400" b="1" dirty="0" smtClean="0">
                <a:solidFill>
                  <a:srgbClr val="0070C0"/>
                </a:solidFill>
              </a:rPr>
              <a:t>difficult </a:t>
            </a:r>
            <a:r>
              <a:rPr lang="en-US" sz="4400" b="1" dirty="0">
                <a:solidFill>
                  <a:srgbClr val="0070C0"/>
                </a:solidFill>
              </a:rPr>
              <a:t>given the size of the gravid uterus. </a:t>
            </a:r>
            <a:r>
              <a:rPr lang="en-US" dirty="0"/>
              <a:t/>
            </a:r>
            <a:br>
              <a:rPr lang="en-US" dirty="0"/>
            </a:br>
            <a:endParaRPr lang="fa-IR" dirty="0"/>
          </a:p>
        </p:txBody>
      </p:sp>
      <p:sp>
        <p:nvSpPr>
          <p:cNvPr id="5" name="Oval 4"/>
          <p:cNvSpPr/>
          <p:nvPr/>
        </p:nvSpPr>
        <p:spPr>
          <a:xfrm>
            <a:off x="6214650" y="4640179"/>
            <a:ext cx="1448995" cy="1448995"/>
          </a:xfrm>
          <a:prstGeom prst="ellipse">
            <a:avLst/>
          </a:prstGeom>
          <a:blipFill>
            <a:blip r:embed="rId7">
              <a:extLst>
                <a:ext uri="{28A0092B-C50C-407E-A947-70E740481C1C}">
                  <a14:useLocalDpi xmlns:a14="http://schemas.microsoft.com/office/drawing/2010/main" val="0"/>
                </a:ext>
              </a:extLst>
            </a:blip>
            <a:srcRect/>
            <a:stretch>
              <a:fillRect l="-15000" r="-1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 name="Slide Number Placeholder 1"/>
          <p:cNvSpPr>
            <a:spLocks noGrp="1"/>
          </p:cNvSpPr>
          <p:nvPr>
            <p:ph type="sldNum" sz="quarter" idx="12"/>
          </p:nvPr>
        </p:nvSpPr>
        <p:spPr/>
        <p:txBody>
          <a:bodyPr/>
          <a:lstStyle/>
          <a:p>
            <a:fld id="{B92E348F-7419-4DAB-BDB6-6190A5D03DF6}" type="slidenum">
              <a:rPr lang="fa-IR" smtClean="0"/>
              <a:t>60</a:t>
            </a:fld>
            <a:endParaRPr lang="fa-IR"/>
          </a:p>
        </p:txBody>
      </p:sp>
    </p:spTree>
    <p:extLst>
      <p:ext uri="{BB962C8B-B14F-4D97-AF65-F5344CB8AC3E}">
        <p14:creationId xmlns:p14="http://schemas.microsoft.com/office/powerpoint/2010/main" val="31933377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36270"/>
            <a:ext cx="10515600" cy="954418"/>
          </a:xfrm>
          <a:gradFill flip="none" rotWithShape="1">
            <a:gsLst>
              <a:gs pos="0">
                <a:srgbClr val="000099">
                  <a:shade val="30000"/>
                  <a:satMod val="115000"/>
                </a:srgbClr>
              </a:gs>
              <a:gs pos="50000">
                <a:srgbClr val="000099">
                  <a:shade val="67500"/>
                  <a:satMod val="115000"/>
                </a:srgbClr>
              </a:gs>
              <a:gs pos="100000">
                <a:srgbClr val="000099">
                  <a:shade val="100000"/>
                  <a:satMod val="115000"/>
                </a:srgbClr>
              </a:gs>
            </a:gsLst>
            <a:lin ang="108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a:r>
              <a:rPr lang="en-US" sz="4800" b="1" dirty="0" smtClean="0">
                <a:solidFill>
                  <a:srgbClr val="00FF00"/>
                </a:solidFill>
              </a:rPr>
              <a:t>Oophoropexy </a:t>
            </a:r>
            <a:endParaRPr lang="fa-IR" sz="4800" b="1" dirty="0">
              <a:solidFill>
                <a:srgbClr val="00FF00"/>
              </a:solidFill>
            </a:endParaRPr>
          </a:p>
        </p:txBody>
      </p:sp>
      <p:sp>
        <p:nvSpPr>
          <p:cNvPr id="3" name="Content Placeholder 2"/>
          <p:cNvSpPr>
            <a:spLocks noGrp="1"/>
          </p:cNvSpPr>
          <p:nvPr>
            <p:ph idx="1"/>
          </p:nvPr>
        </p:nvSpPr>
        <p:spPr>
          <a:ln>
            <a:solidFill>
              <a:schemeClr val="accent1"/>
            </a:solidFill>
          </a:ln>
        </p:spPr>
        <p:txBody>
          <a:bodyPr>
            <a:normAutofit fontScale="85000" lnSpcReduction="20000"/>
          </a:bodyPr>
          <a:lstStyle/>
          <a:p>
            <a:r>
              <a:rPr lang="en-US" b="1" dirty="0" smtClean="0">
                <a:solidFill>
                  <a:srgbClr val="0A50B6"/>
                </a:solidFill>
              </a:rPr>
              <a:t>There are two general types of oophoropexy procedures.</a:t>
            </a:r>
          </a:p>
          <a:p>
            <a:endParaRPr lang="en-US" b="1" dirty="0" smtClean="0">
              <a:solidFill>
                <a:srgbClr val="0A50B6"/>
              </a:solidFill>
            </a:endParaRPr>
          </a:p>
          <a:p>
            <a:r>
              <a:rPr lang="en-US" b="1" dirty="0" smtClean="0">
                <a:solidFill>
                  <a:srgbClr val="0A50B6"/>
                </a:solidFill>
              </a:rPr>
              <a:t>Those that shorten the utero-ovarian ligament and those that fix the ovary to surrounding structures;</a:t>
            </a:r>
          </a:p>
          <a:p>
            <a:endParaRPr lang="en-US" b="1" dirty="0" smtClean="0">
              <a:solidFill>
                <a:srgbClr val="0A50B6"/>
              </a:solidFill>
            </a:endParaRPr>
          </a:p>
          <a:p>
            <a:r>
              <a:rPr lang="en-US" sz="3300" b="1" dirty="0" smtClean="0">
                <a:solidFill>
                  <a:srgbClr val="C00000"/>
                </a:solidFill>
              </a:rPr>
              <a:t>The lateral pelvic wall,</a:t>
            </a:r>
          </a:p>
          <a:p>
            <a:r>
              <a:rPr lang="en-US" sz="3300" b="1" dirty="0" smtClean="0">
                <a:solidFill>
                  <a:srgbClr val="C00000"/>
                </a:solidFill>
              </a:rPr>
              <a:t>Ipsilateral round ligament, </a:t>
            </a:r>
          </a:p>
          <a:p>
            <a:r>
              <a:rPr lang="en-US" sz="3300" b="1" dirty="0" smtClean="0">
                <a:solidFill>
                  <a:srgbClr val="C00000"/>
                </a:solidFill>
              </a:rPr>
              <a:t>Uterosacral ligament,  or </a:t>
            </a:r>
          </a:p>
          <a:p>
            <a:r>
              <a:rPr lang="en-US" sz="3300" b="1" dirty="0" smtClean="0">
                <a:solidFill>
                  <a:srgbClr val="C00000"/>
                </a:solidFill>
              </a:rPr>
              <a:t>Posterior aspect of uterine fundus. </a:t>
            </a:r>
          </a:p>
          <a:p>
            <a:endParaRPr lang="en-US" b="1" dirty="0" smtClean="0">
              <a:solidFill>
                <a:srgbClr val="0A50B6"/>
              </a:solidFill>
            </a:endParaRPr>
          </a:p>
          <a:p>
            <a:r>
              <a:rPr lang="en-US" b="1" dirty="0" smtClean="0">
                <a:solidFill>
                  <a:srgbClr val="0A50B6"/>
                </a:solidFill>
              </a:rPr>
              <a:t>Most authors recommend using absorbable suture at the time of oophoropexy.</a:t>
            </a:r>
          </a:p>
          <a:p>
            <a:endParaRPr lang="fa-IR" dirty="0"/>
          </a:p>
        </p:txBody>
      </p:sp>
      <p:sp>
        <p:nvSpPr>
          <p:cNvPr id="4" name="Oval 3"/>
          <p:cNvSpPr/>
          <p:nvPr/>
        </p:nvSpPr>
        <p:spPr>
          <a:xfrm>
            <a:off x="9963397" y="736270"/>
            <a:ext cx="1096591" cy="1089355"/>
          </a:xfrm>
          <a:prstGeom prst="ellipse">
            <a:avLst/>
          </a:prstGeom>
          <a:blipFill>
            <a:blip r:embed="rId3">
              <a:extLst>
                <a:ext uri="{28A0092B-C50C-407E-A947-70E740481C1C}">
                  <a14:useLocalDpi xmlns:a14="http://schemas.microsoft.com/office/drawing/2010/main" val="0"/>
                </a:ext>
              </a:extLst>
            </a:blip>
            <a:srcRect/>
            <a:stretch>
              <a:fillRect l="-3000" r="-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Oval 4"/>
          <p:cNvSpPr/>
          <p:nvPr/>
        </p:nvSpPr>
        <p:spPr>
          <a:xfrm>
            <a:off x="1322017" y="736270"/>
            <a:ext cx="1076799" cy="1016133"/>
          </a:xfrm>
          <a:prstGeom prst="ellipse">
            <a:avLst/>
          </a:prstGeom>
          <a:blipFill>
            <a:blip r:embed="rId4">
              <a:extLst>
                <a:ext uri="{28A0092B-C50C-407E-A947-70E740481C1C}">
                  <a14:useLocalDpi xmlns:a14="http://schemas.microsoft.com/office/drawing/2010/main" val="0"/>
                </a:ext>
              </a:extLst>
            </a:blip>
            <a:srcRect/>
            <a:stretch>
              <a:fillRect l="-20000" r="-2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Slide Number Placeholder 5"/>
          <p:cNvSpPr>
            <a:spLocks noGrp="1"/>
          </p:cNvSpPr>
          <p:nvPr>
            <p:ph type="sldNum" sz="quarter" idx="12"/>
          </p:nvPr>
        </p:nvSpPr>
        <p:spPr/>
        <p:txBody>
          <a:bodyPr/>
          <a:lstStyle/>
          <a:p>
            <a:fld id="{B92E348F-7419-4DAB-BDB6-6190A5D03DF6}" type="slidenum">
              <a:rPr lang="fa-IR" smtClean="0"/>
              <a:t>61</a:t>
            </a:fld>
            <a:endParaRPr lang="fa-IR"/>
          </a:p>
        </p:txBody>
      </p:sp>
    </p:spTree>
    <p:extLst>
      <p:ext uri="{BB962C8B-B14F-4D97-AF65-F5344CB8AC3E}">
        <p14:creationId xmlns:p14="http://schemas.microsoft.com/office/powerpoint/2010/main" val="22211116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395" y="593766"/>
            <a:ext cx="5296395" cy="485700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790" y="593766"/>
            <a:ext cx="5189515" cy="4857008"/>
          </a:xfrm>
          <a:prstGeom prst="rect">
            <a:avLst/>
          </a:prstGeom>
        </p:spPr>
      </p:pic>
      <p:sp>
        <p:nvSpPr>
          <p:cNvPr id="2" name="Slide Number Placeholder 1"/>
          <p:cNvSpPr>
            <a:spLocks noGrp="1"/>
          </p:cNvSpPr>
          <p:nvPr>
            <p:ph type="sldNum" sz="quarter" idx="12"/>
          </p:nvPr>
        </p:nvSpPr>
        <p:spPr/>
        <p:txBody>
          <a:bodyPr/>
          <a:lstStyle/>
          <a:p>
            <a:fld id="{B92E348F-7419-4DAB-BDB6-6190A5D03DF6}" type="slidenum">
              <a:rPr lang="fa-IR" smtClean="0"/>
              <a:t>62</a:t>
            </a:fld>
            <a:endParaRPr lang="fa-IR"/>
          </a:p>
        </p:txBody>
      </p:sp>
    </p:spTree>
    <p:extLst>
      <p:ext uri="{BB962C8B-B14F-4D97-AF65-F5344CB8AC3E}">
        <p14:creationId xmlns:p14="http://schemas.microsoft.com/office/powerpoint/2010/main" val="18875333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2E348F-7419-4DAB-BDB6-6190A5D03DF6}" type="slidenum">
              <a:rPr lang="fa-IR" smtClean="0"/>
              <a:t>63</a:t>
            </a:fld>
            <a:endParaRPr lang="fa-I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766" y="-258492"/>
            <a:ext cx="4659098" cy="8030571"/>
          </a:xfrm>
          <a:prstGeom prst="rect">
            <a:avLst/>
          </a:prstGeom>
          <a:effec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1295" y="-258492"/>
            <a:ext cx="4590597" cy="7855207"/>
          </a:xfrm>
          <a:prstGeom prst="rect">
            <a:avLst/>
          </a:prstGeom>
          <a:effec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1892" y="-737866"/>
            <a:ext cx="3680108" cy="8372159"/>
          </a:xfrm>
          <a:prstGeom prst="rect">
            <a:avLst/>
          </a:prstGeom>
          <a:effectLst/>
        </p:spPr>
      </p:pic>
      <p:sp>
        <p:nvSpPr>
          <p:cNvPr id="13" name="Oval 12"/>
          <p:cNvSpPr/>
          <p:nvPr/>
        </p:nvSpPr>
        <p:spPr>
          <a:xfrm>
            <a:off x="112471" y="1284763"/>
            <a:ext cx="4166911" cy="3944131"/>
          </a:xfrm>
          <a:prstGeom prst="ellipse">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a:softEdge rad="317500"/>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 name="Rectangle 13"/>
          <p:cNvSpPr/>
          <p:nvPr/>
        </p:nvSpPr>
        <p:spPr>
          <a:xfrm>
            <a:off x="5263037" y="0"/>
            <a:ext cx="3034805" cy="923330"/>
          </a:xfrm>
          <a:prstGeom prst="rect">
            <a:avLst/>
          </a:prstGeom>
          <a:noFill/>
        </p:spPr>
        <p:txBody>
          <a:bodyPr wrap="none" lIns="91440" tIns="45720" rIns="91440" bIns="45720">
            <a:spAutoFit/>
          </a:bodyPr>
          <a:lstStyle/>
          <a:p>
            <a:pPr algn="ctr"/>
            <a:r>
              <a:rPr lang="fa-IR"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کامروا </a:t>
            </a:r>
            <a:r>
              <a:rPr lang="fa-IR"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باشید</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5" name="Cloud 14"/>
          <p:cNvSpPr/>
          <p:nvPr/>
        </p:nvSpPr>
        <p:spPr>
          <a:xfrm>
            <a:off x="8610600" y="1766231"/>
            <a:ext cx="3424486" cy="2434441"/>
          </a:xfrm>
          <a:prstGeom prst="cloud">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b="1" dirty="0" smtClean="0">
                <a:solidFill>
                  <a:schemeClr val="accent2">
                    <a:lumMod val="50000"/>
                  </a:schemeClr>
                </a:solidFill>
              </a:rPr>
              <a:t>Any Questions</a:t>
            </a:r>
          </a:p>
          <a:p>
            <a:pPr algn="ctr"/>
            <a:r>
              <a:rPr lang="en-US" sz="4000" b="1" dirty="0" smtClean="0">
                <a:solidFill>
                  <a:schemeClr val="accent2">
                    <a:lumMod val="50000"/>
                  </a:schemeClr>
                </a:solidFill>
              </a:rPr>
              <a:t>?????</a:t>
            </a:r>
            <a:endParaRPr lang="fa-IR" sz="4000" b="1" dirty="0">
              <a:solidFill>
                <a:schemeClr val="accent2">
                  <a:lumMod val="50000"/>
                </a:schemeClr>
              </a:solidFill>
            </a:endParaRPr>
          </a:p>
        </p:txBody>
      </p:sp>
      <p:sp>
        <p:nvSpPr>
          <p:cNvPr id="16" name="Oval 15"/>
          <p:cNvSpPr/>
          <p:nvPr/>
        </p:nvSpPr>
        <p:spPr>
          <a:xfrm>
            <a:off x="492594" y="1501859"/>
            <a:ext cx="3450100" cy="3407080"/>
          </a:xfrm>
          <a:prstGeom prst="ellipse">
            <a:avLst/>
          </a:prstGeom>
          <a:blipFill>
            <a:blip r:embed="rId4">
              <a:extLst>
                <a:ext uri="{28A0092B-C50C-407E-A947-70E740481C1C}">
                  <a14:useLocalDpi xmlns:a14="http://schemas.microsoft.com/office/drawing/2010/main" val="0"/>
                </a:ext>
              </a:extLst>
            </a:blip>
            <a:srcRect/>
            <a:stretch>
              <a:fillRect l="-37000" r="-37000"/>
            </a:stretch>
          </a:blipFill>
          <a:ln>
            <a:noFill/>
          </a:ln>
          <a:effectLst>
            <a:glow rad="63500">
              <a:schemeClr val="accent6">
                <a:satMod val="175000"/>
                <a:alpha val="40000"/>
              </a:schemeClr>
            </a:glow>
            <a:outerShdw blurRad="190500" dist="228600" dir="2700000" algn="ctr">
              <a:srgbClr val="000000">
                <a:alpha val="30000"/>
              </a:srgbClr>
            </a:outerShdw>
            <a:softEdge rad="31750"/>
          </a:effectLst>
          <a:scene3d>
            <a:camera prst="orthographicFront">
              <a:rot lat="0" lon="0" rev="0"/>
            </a:camera>
            <a:lightRig rig="glow" dir="t">
              <a:rot lat="0" lon="0" rev="4800000"/>
            </a:lightRig>
          </a:scene3d>
          <a:sp3d prstMaterial="matte">
            <a:bevelT w="127000" h="63500" prst="angle"/>
          </a:sp3d>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692293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461259181"/>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ontent Placeholder 1"/>
          <p:cNvSpPr>
            <a:spLocks noGrp="1"/>
          </p:cNvSpPr>
          <p:nvPr>
            <p:ph idx="1"/>
          </p:nvPr>
        </p:nvSpPr>
        <p:spPr>
          <a:xfrm>
            <a:off x="838201" y="1825625"/>
            <a:ext cx="5111338" cy="4385816"/>
          </a:xfrm>
          <a:ln>
            <a:solidFill>
              <a:schemeClr val="accent1"/>
            </a:solidFill>
          </a:ln>
        </p:spPr>
        <p:txBody>
          <a:bodyPr>
            <a:normAutofit fontScale="62500" lnSpcReduction="20000"/>
          </a:bodyPr>
          <a:lstStyle/>
          <a:p>
            <a:pPr lvl="0">
              <a:lnSpc>
                <a:spcPct val="150000"/>
              </a:lnSpc>
            </a:pPr>
            <a:r>
              <a:rPr lang="en-US" sz="4400" b="1" dirty="0">
                <a:solidFill>
                  <a:srgbClr val="0070C0"/>
                </a:solidFill>
              </a:rPr>
              <a:t>First trimester bleeding:</a:t>
            </a:r>
          </a:p>
          <a:p>
            <a:pPr>
              <a:lnSpc>
                <a:spcPct val="150000"/>
              </a:lnSpc>
              <a:buFont typeface="Wingdings" panose="05000000000000000000" pitchFamily="2" charset="2"/>
              <a:buChar char="v"/>
            </a:pPr>
            <a:r>
              <a:rPr lang="en-US" sz="4400" b="1" dirty="0" smtClean="0">
                <a:solidFill>
                  <a:srgbClr val="C00000"/>
                </a:solidFill>
              </a:rPr>
              <a:t>Abdominal EP </a:t>
            </a:r>
            <a:endParaRPr lang="en-US" sz="4400" b="1" dirty="0">
              <a:solidFill>
                <a:srgbClr val="C00000"/>
              </a:solidFill>
            </a:endParaRPr>
          </a:p>
          <a:p>
            <a:pPr lvl="0">
              <a:lnSpc>
                <a:spcPct val="150000"/>
              </a:lnSpc>
              <a:buFont typeface="Wingdings" panose="05000000000000000000" pitchFamily="2" charset="2"/>
              <a:buChar char="v"/>
            </a:pPr>
            <a:r>
              <a:rPr lang="en-US" sz="4400" b="1" dirty="0">
                <a:solidFill>
                  <a:srgbClr val="C00000"/>
                </a:solidFill>
              </a:rPr>
              <a:t>Ovarian </a:t>
            </a:r>
            <a:r>
              <a:rPr lang="en-US" sz="4400" b="1" dirty="0" smtClean="0">
                <a:solidFill>
                  <a:srgbClr val="C00000"/>
                </a:solidFill>
              </a:rPr>
              <a:t>pregnancy</a:t>
            </a:r>
          </a:p>
          <a:p>
            <a:pPr>
              <a:lnSpc>
                <a:spcPct val="150000"/>
              </a:lnSpc>
            </a:pPr>
            <a:r>
              <a:rPr lang="en-US" sz="4500" b="1" dirty="0">
                <a:solidFill>
                  <a:srgbClr val="0070C0"/>
                </a:solidFill>
              </a:rPr>
              <a:t>Hypovolemia (hemorrhage) </a:t>
            </a:r>
          </a:p>
          <a:p>
            <a:pPr>
              <a:lnSpc>
                <a:spcPct val="150000"/>
              </a:lnSpc>
            </a:pPr>
            <a:r>
              <a:rPr lang="en-US" sz="4500" b="1" dirty="0">
                <a:solidFill>
                  <a:srgbClr val="0070C0"/>
                </a:solidFill>
              </a:rPr>
              <a:t>Fever</a:t>
            </a:r>
            <a:r>
              <a:rPr lang="en-US" sz="4500" b="1" dirty="0">
                <a:solidFill>
                  <a:srgbClr val="C00000"/>
                </a:solidFill>
              </a:rPr>
              <a:t> </a:t>
            </a:r>
          </a:p>
          <a:p>
            <a:pPr>
              <a:lnSpc>
                <a:spcPct val="150000"/>
              </a:lnSpc>
            </a:pPr>
            <a:r>
              <a:rPr lang="en-US" sz="4400" b="1" dirty="0" smtClean="0">
                <a:solidFill>
                  <a:srgbClr val="0070C0"/>
                </a:solidFill>
              </a:rPr>
              <a:t>Rectal mass</a:t>
            </a:r>
          </a:p>
          <a:p>
            <a:endParaRPr lang="fa-IR" dirty="0"/>
          </a:p>
        </p:txBody>
      </p:sp>
      <p:sp>
        <p:nvSpPr>
          <p:cNvPr id="3" name="TextBox 2"/>
          <p:cNvSpPr txBox="1"/>
          <p:nvPr/>
        </p:nvSpPr>
        <p:spPr>
          <a:xfrm>
            <a:off x="6175169" y="1825625"/>
            <a:ext cx="5178631" cy="4385816"/>
          </a:xfrm>
          <a:prstGeom prst="rect">
            <a:avLst/>
          </a:prstGeom>
          <a:solidFill>
            <a:schemeClr val="accent3">
              <a:lumMod val="20000"/>
              <a:lumOff val="80000"/>
            </a:schemeClr>
          </a:solidFill>
          <a:ln>
            <a:solidFill>
              <a:schemeClr val="accent1"/>
            </a:solidFill>
          </a:ln>
        </p:spPr>
        <p:txBody>
          <a:bodyPr wrap="square" rtlCol="1">
            <a:spAutoFit/>
          </a:bodyPr>
          <a:lstStyle/>
          <a:p>
            <a:pPr marL="457200" indent="-457200">
              <a:lnSpc>
                <a:spcPct val="150000"/>
              </a:lnSpc>
              <a:buFont typeface="Arial" panose="020B0604020202020204" pitchFamily="34" charset="0"/>
              <a:buChar char="•"/>
            </a:pPr>
            <a:r>
              <a:rPr lang="en-US" sz="3100" b="1" dirty="0" smtClean="0">
                <a:solidFill>
                  <a:srgbClr val="0070C0"/>
                </a:solidFill>
              </a:rPr>
              <a:t>Positive fecal occult blood testing; </a:t>
            </a:r>
            <a:endParaRPr lang="en-US" sz="3100" b="1" dirty="0">
              <a:solidFill>
                <a:srgbClr val="0070C0"/>
              </a:solidFill>
            </a:endParaRPr>
          </a:p>
          <a:p>
            <a:pPr marL="457200" indent="-457200">
              <a:lnSpc>
                <a:spcPct val="150000"/>
              </a:lnSpc>
              <a:buFont typeface="Arial" panose="020B0604020202020204" pitchFamily="34" charset="0"/>
              <a:buChar char="•"/>
            </a:pPr>
            <a:r>
              <a:rPr lang="en-US" sz="3100" b="1" dirty="0" smtClean="0">
                <a:solidFill>
                  <a:srgbClr val="C00000"/>
                </a:solidFill>
              </a:rPr>
              <a:t>Cancer, </a:t>
            </a:r>
          </a:p>
          <a:p>
            <a:pPr marL="457200" indent="-457200">
              <a:lnSpc>
                <a:spcPct val="150000"/>
              </a:lnSpc>
              <a:buFont typeface="Arial" panose="020B0604020202020204" pitchFamily="34" charset="0"/>
              <a:buChar char="•"/>
            </a:pPr>
            <a:r>
              <a:rPr lang="en-US" sz="3100" b="1" dirty="0" smtClean="0">
                <a:solidFill>
                  <a:srgbClr val="C00000"/>
                </a:solidFill>
              </a:rPr>
              <a:t>Endometriosis, </a:t>
            </a:r>
          </a:p>
          <a:p>
            <a:pPr marL="457200" indent="-457200">
              <a:lnSpc>
                <a:spcPct val="150000"/>
              </a:lnSpc>
              <a:buFont typeface="Arial" panose="020B0604020202020204" pitchFamily="34" charset="0"/>
              <a:buChar char="•"/>
            </a:pPr>
            <a:r>
              <a:rPr lang="en-US" sz="3100" b="1" dirty="0" smtClean="0">
                <a:solidFill>
                  <a:srgbClr val="C00000"/>
                </a:solidFill>
              </a:rPr>
              <a:t>Clear cell carcinoma, </a:t>
            </a:r>
          </a:p>
          <a:p>
            <a:pPr marL="457200" indent="-457200">
              <a:lnSpc>
                <a:spcPct val="150000"/>
              </a:lnSpc>
              <a:buFont typeface="Arial" panose="020B0604020202020204" pitchFamily="34" charset="0"/>
              <a:buChar char="•"/>
            </a:pPr>
            <a:r>
              <a:rPr lang="en-US" sz="3100" b="1" dirty="0" smtClean="0">
                <a:solidFill>
                  <a:srgbClr val="0070C0"/>
                </a:solidFill>
              </a:rPr>
              <a:t>Presacral tumors</a:t>
            </a:r>
            <a:endParaRPr lang="fa-IR" sz="3100" b="1" dirty="0">
              <a:solidFill>
                <a:srgbClr val="0070C0"/>
              </a:solidFill>
            </a:endParaRPr>
          </a:p>
        </p:txBody>
      </p:sp>
      <p:sp>
        <p:nvSpPr>
          <p:cNvPr id="6" name="Oval 5"/>
          <p:cNvSpPr/>
          <p:nvPr/>
        </p:nvSpPr>
        <p:spPr>
          <a:xfrm>
            <a:off x="10144584" y="5002225"/>
            <a:ext cx="1209216" cy="1209216"/>
          </a:xfrm>
          <a:prstGeom prst="ellipse">
            <a:avLst/>
          </a:prstGeom>
          <a:blipFill>
            <a:blip r:embed="rId7">
              <a:extLst>
                <a:ext uri="{28A0092B-C50C-407E-A947-70E740481C1C}">
                  <a14:useLocalDpi xmlns:a14="http://schemas.microsoft.com/office/drawing/2010/main" val="0"/>
                </a:ext>
              </a:extLst>
            </a:blip>
            <a:srcRect/>
            <a:stretch>
              <a:fillRect l="-3000" r="-3000"/>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 name="Slide Number Placeholder 3"/>
          <p:cNvSpPr>
            <a:spLocks noGrp="1"/>
          </p:cNvSpPr>
          <p:nvPr>
            <p:ph type="sldNum" sz="quarter" idx="12"/>
          </p:nvPr>
        </p:nvSpPr>
        <p:spPr/>
        <p:txBody>
          <a:bodyPr/>
          <a:lstStyle/>
          <a:p>
            <a:fld id="{B92E348F-7419-4DAB-BDB6-6190A5D03DF6}" type="slidenum">
              <a:rPr lang="fa-IR" smtClean="0"/>
              <a:t>7</a:t>
            </a:fld>
            <a:endParaRPr lang="fa-IR"/>
          </a:p>
        </p:txBody>
      </p:sp>
    </p:spTree>
    <p:extLst>
      <p:ext uri="{BB962C8B-B14F-4D97-AF65-F5344CB8AC3E}">
        <p14:creationId xmlns:p14="http://schemas.microsoft.com/office/powerpoint/2010/main" val="2691064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ln>
            <a:solidFill>
              <a:schemeClr val="accent1"/>
            </a:solidFill>
          </a:ln>
        </p:spPr>
        <p:txBody>
          <a:bodyPr>
            <a:normAutofit/>
          </a:bodyPr>
          <a:lstStyle/>
          <a:p>
            <a:r>
              <a:rPr lang="en-US" sz="3200" b="1" dirty="0" smtClean="0">
                <a:solidFill>
                  <a:srgbClr val="000099"/>
                </a:solidFill>
              </a:rPr>
              <a:t>Due to torsion of the adnexa (</a:t>
            </a:r>
            <a:r>
              <a:rPr lang="en-US" sz="3200" dirty="0" smtClean="0">
                <a:solidFill>
                  <a:srgbClr val="000099"/>
                </a:solidFill>
              </a:rPr>
              <a:t>5%</a:t>
            </a:r>
            <a:r>
              <a:rPr lang="en-US" sz="3200" b="1" dirty="0" smtClean="0">
                <a:solidFill>
                  <a:srgbClr val="000099"/>
                </a:solidFill>
              </a:rPr>
              <a:t>)</a:t>
            </a:r>
          </a:p>
          <a:p>
            <a:pPr marL="0" indent="0">
              <a:buNone/>
            </a:pPr>
            <a:endParaRPr lang="en-US" sz="3200" b="1" dirty="0" smtClean="0">
              <a:solidFill>
                <a:srgbClr val="000099"/>
              </a:solidFill>
            </a:endParaRPr>
          </a:p>
          <a:p>
            <a:r>
              <a:rPr lang="en-US" sz="3200" dirty="0" smtClean="0">
                <a:solidFill>
                  <a:srgbClr val="000099"/>
                </a:solidFill>
              </a:rPr>
              <a:t>Between </a:t>
            </a:r>
            <a:r>
              <a:rPr lang="en-US" sz="3200" dirty="0">
                <a:solidFill>
                  <a:srgbClr val="000099"/>
                </a:solidFill>
              </a:rPr>
              <a:t>the 10th and </a:t>
            </a:r>
            <a:r>
              <a:rPr lang="en-US" sz="3200" dirty="0" smtClean="0">
                <a:solidFill>
                  <a:srgbClr val="000099"/>
                </a:solidFill>
              </a:rPr>
              <a:t>17</a:t>
            </a:r>
            <a:r>
              <a:rPr lang="en-US" sz="3200" baseline="30000" dirty="0" smtClean="0">
                <a:solidFill>
                  <a:srgbClr val="000099"/>
                </a:solidFill>
              </a:rPr>
              <a:t>th </a:t>
            </a:r>
            <a:r>
              <a:rPr lang="en-US" sz="3200" dirty="0">
                <a:solidFill>
                  <a:srgbClr val="000099"/>
                </a:solidFill>
              </a:rPr>
              <a:t>or </a:t>
            </a:r>
            <a:r>
              <a:rPr lang="en-US" sz="3200" dirty="0" smtClean="0">
                <a:solidFill>
                  <a:srgbClr val="000099"/>
                </a:solidFill>
              </a:rPr>
              <a:t>20: 60% </a:t>
            </a:r>
          </a:p>
          <a:p>
            <a:r>
              <a:rPr lang="en-US" sz="3200" dirty="0" smtClean="0">
                <a:solidFill>
                  <a:srgbClr val="000099"/>
                </a:solidFill>
              </a:rPr>
              <a:t>Only </a:t>
            </a:r>
            <a:r>
              <a:rPr lang="en-US" sz="3200" dirty="0">
                <a:solidFill>
                  <a:srgbClr val="000099"/>
                </a:solidFill>
              </a:rPr>
              <a:t>6 percent occurred after 20 weeks</a:t>
            </a:r>
            <a:r>
              <a:rPr lang="en-US" sz="3200" dirty="0" smtClean="0">
                <a:solidFill>
                  <a:srgbClr val="000099"/>
                </a:solidFill>
              </a:rPr>
              <a:t>.</a:t>
            </a:r>
          </a:p>
          <a:p>
            <a:pPr marL="0" indent="0">
              <a:buNone/>
            </a:pPr>
            <a:r>
              <a:rPr lang="en-US" sz="3200" dirty="0" smtClean="0">
                <a:solidFill>
                  <a:srgbClr val="000099"/>
                </a:solidFill>
              </a:rPr>
              <a:t> </a:t>
            </a:r>
          </a:p>
          <a:p>
            <a:r>
              <a:rPr lang="en-US" sz="3200" b="1" dirty="0" smtClean="0">
                <a:solidFill>
                  <a:srgbClr val="000099"/>
                </a:solidFill>
              </a:rPr>
              <a:t>A significantly higher rate of torsion between 6 and 8 cm in diameter (22 percent)</a:t>
            </a:r>
            <a:r>
              <a:rPr lang="en-US" sz="3200" dirty="0" smtClean="0"/>
              <a:t/>
            </a:r>
            <a:br>
              <a:rPr lang="en-US" sz="3200" dirty="0" smtClean="0"/>
            </a:br>
            <a:endParaRPr lang="fa-IR" sz="3200" dirty="0"/>
          </a:p>
        </p:txBody>
      </p:sp>
      <p:graphicFrame>
        <p:nvGraphicFramePr>
          <p:cNvPr id="6" name="Diagram 5"/>
          <p:cNvGraphicFramePr/>
          <p:nvPr>
            <p:extLst>
              <p:ext uri="{D42A27DB-BD31-4B8C-83A1-F6EECF244321}">
                <p14:modId xmlns:p14="http://schemas.microsoft.com/office/powerpoint/2010/main" val="186950789"/>
              </p:ext>
            </p:extLst>
          </p:nvPr>
        </p:nvGraphicFramePr>
        <p:xfrm>
          <a:off x="838200" y="427512"/>
          <a:ext cx="10515599" cy="1150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92E348F-7419-4DAB-BDB6-6190A5D03DF6}" type="slidenum">
              <a:rPr lang="fa-IR" smtClean="0"/>
              <a:t>8</a:t>
            </a:fld>
            <a:endParaRPr lang="fa-IR"/>
          </a:p>
        </p:txBody>
      </p:sp>
    </p:spTree>
    <p:extLst>
      <p:ext uri="{BB962C8B-B14F-4D97-AF65-F5344CB8AC3E}">
        <p14:creationId xmlns:p14="http://schemas.microsoft.com/office/powerpoint/2010/main" val="3785608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109094060"/>
              </p:ext>
            </p:extLst>
          </p:nvPr>
        </p:nvGraphicFramePr>
        <p:xfrm>
          <a:off x="838200" y="118753"/>
          <a:ext cx="10515600" cy="1306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838200" y="1258784"/>
            <a:ext cx="10515600" cy="5296395"/>
          </a:xfrm>
          <a:gradFill flip="none" rotWithShape="1">
            <a:gsLst>
              <a:gs pos="0">
                <a:srgbClr val="000099">
                  <a:shade val="30000"/>
                  <a:satMod val="115000"/>
                </a:srgbClr>
              </a:gs>
              <a:gs pos="50000">
                <a:srgbClr val="000099">
                  <a:shade val="67500"/>
                  <a:satMod val="115000"/>
                </a:srgbClr>
              </a:gs>
              <a:gs pos="100000">
                <a:srgbClr val="000099">
                  <a:shade val="100000"/>
                  <a:satMod val="115000"/>
                </a:srgb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marL="0" indent="0">
              <a:buNone/>
            </a:pPr>
            <a:endParaRPr lang="en-US" dirty="0" smtClean="0">
              <a:solidFill>
                <a:srgbClr val="0070C0"/>
              </a:solidFill>
            </a:endParaRPr>
          </a:p>
          <a:p>
            <a:r>
              <a:rPr lang="en-US" sz="3000" b="1" dirty="0" smtClean="0">
                <a:solidFill>
                  <a:schemeClr val="bg1"/>
                </a:solidFill>
              </a:rPr>
              <a:t>The </a:t>
            </a:r>
            <a:r>
              <a:rPr lang="en-US" sz="3000" b="1" dirty="0">
                <a:solidFill>
                  <a:schemeClr val="bg1"/>
                </a:solidFill>
              </a:rPr>
              <a:t>presence of </a:t>
            </a:r>
            <a:r>
              <a:rPr lang="en-US" sz="3000" b="1" u="sng" dirty="0">
                <a:solidFill>
                  <a:schemeClr val="bg1"/>
                </a:solidFill>
              </a:rPr>
              <a:t>pain</a:t>
            </a:r>
            <a:r>
              <a:rPr lang="en-US" sz="3000" b="1" dirty="0">
                <a:solidFill>
                  <a:schemeClr val="bg1"/>
                </a:solidFill>
              </a:rPr>
              <a:t> should suggest the possibility </a:t>
            </a:r>
            <a:r>
              <a:rPr lang="en-US" sz="3000" b="1" dirty="0" smtClean="0">
                <a:solidFill>
                  <a:schemeClr val="bg1"/>
                </a:solidFill>
              </a:rPr>
              <a:t>of:</a:t>
            </a:r>
          </a:p>
          <a:p>
            <a:pPr>
              <a:lnSpc>
                <a:spcPct val="150000"/>
              </a:lnSpc>
              <a:buFont typeface="Wingdings" panose="05000000000000000000" pitchFamily="2" charset="2"/>
              <a:buChar char="Ø"/>
            </a:pPr>
            <a:r>
              <a:rPr lang="en-US" sz="4000" b="1" dirty="0">
                <a:solidFill>
                  <a:srgbClr val="FFFF00"/>
                </a:solidFill>
              </a:rPr>
              <a:t> Heterotopic pregnancy,</a:t>
            </a:r>
          </a:p>
          <a:p>
            <a:pPr>
              <a:lnSpc>
                <a:spcPct val="150000"/>
              </a:lnSpc>
              <a:buFont typeface="Wingdings" panose="05000000000000000000" pitchFamily="2" charset="2"/>
              <a:buChar char="Ø"/>
            </a:pPr>
            <a:r>
              <a:rPr lang="en-US" sz="4000" b="1" dirty="0" smtClean="0">
                <a:solidFill>
                  <a:srgbClr val="FFFF00"/>
                </a:solidFill>
              </a:rPr>
              <a:t>Rupture of an ovarian neoplasm, or</a:t>
            </a:r>
          </a:p>
          <a:p>
            <a:pPr>
              <a:lnSpc>
                <a:spcPct val="150000"/>
              </a:lnSpc>
              <a:buFont typeface="Wingdings" panose="05000000000000000000" pitchFamily="2" charset="2"/>
              <a:buChar char="Ø"/>
            </a:pPr>
            <a:r>
              <a:rPr lang="en-US" sz="4000" b="1" dirty="0" smtClean="0">
                <a:solidFill>
                  <a:srgbClr val="FFFF00"/>
                </a:solidFill>
              </a:rPr>
              <a:t> Degeneration or</a:t>
            </a:r>
            <a:r>
              <a:rPr lang="en-US" sz="4000" b="1" dirty="0">
                <a:solidFill>
                  <a:srgbClr val="FFFF00"/>
                </a:solidFill>
              </a:rPr>
              <a:t> necrosis </a:t>
            </a:r>
            <a:r>
              <a:rPr lang="en-US" sz="4000" b="1" dirty="0" smtClean="0">
                <a:solidFill>
                  <a:srgbClr val="FFFF00"/>
                </a:solidFill>
              </a:rPr>
              <a:t>of a leiomyoma  </a:t>
            </a:r>
            <a:r>
              <a:rPr lang="en-US" sz="4000" b="1" dirty="0">
                <a:solidFill>
                  <a:srgbClr val="FFFF00"/>
                </a:solidFill>
              </a:rPr>
              <a:t>(complex appearance).</a:t>
            </a:r>
          </a:p>
          <a:p>
            <a:pPr marL="0" indent="0">
              <a:buNone/>
            </a:pPr>
            <a:endParaRPr lang="en-US" sz="4000" b="1" dirty="0">
              <a:solidFill>
                <a:srgbClr val="00FF00"/>
              </a:solidFill>
            </a:endParaRPr>
          </a:p>
          <a:p>
            <a:pPr marL="0" indent="0">
              <a:buNone/>
            </a:pPr>
            <a:endParaRPr lang="fa-IR" b="1" dirty="0">
              <a:solidFill>
                <a:srgbClr val="FFFF00"/>
              </a:solidFill>
            </a:endParaRPr>
          </a:p>
        </p:txBody>
      </p:sp>
      <p:sp>
        <p:nvSpPr>
          <p:cNvPr id="4" name="Oval 3"/>
          <p:cNvSpPr/>
          <p:nvPr/>
        </p:nvSpPr>
        <p:spPr>
          <a:xfrm>
            <a:off x="9239003" y="2152443"/>
            <a:ext cx="1995054" cy="2057503"/>
          </a:xfrm>
          <a:prstGeom prst="ellipse">
            <a:avLst/>
          </a:prstGeom>
          <a:blipFill>
            <a:blip r:embed="rId7">
              <a:extLst>
                <a:ext uri="{28A0092B-C50C-407E-A947-70E740481C1C}">
                  <a14:useLocalDpi xmlns:a14="http://schemas.microsoft.com/office/drawing/2010/main" val="0"/>
                </a:ext>
              </a:extLst>
            </a:blip>
            <a:srcRect/>
            <a:stretch>
              <a:fillRect t="-6000" b="-6000"/>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 name="Slide Number Placeholder 1"/>
          <p:cNvSpPr>
            <a:spLocks noGrp="1"/>
          </p:cNvSpPr>
          <p:nvPr>
            <p:ph type="sldNum" sz="quarter" idx="12"/>
          </p:nvPr>
        </p:nvSpPr>
        <p:spPr/>
        <p:txBody>
          <a:bodyPr/>
          <a:lstStyle/>
          <a:p>
            <a:fld id="{B92E348F-7419-4DAB-BDB6-6190A5D03DF6}" type="slidenum">
              <a:rPr lang="fa-IR" smtClean="0"/>
              <a:t>9</a:t>
            </a:fld>
            <a:endParaRPr lang="fa-IR"/>
          </a:p>
        </p:txBody>
      </p:sp>
    </p:spTree>
    <p:extLst>
      <p:ext uri="{BB962C8B-B14F-4D97-AF65-F5344CB8AC3E}">
        <p14:creationId xmlns:p14="http://schemas.microsoft.com/office/powerpoint/2010/main" val="8551851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4117</TotalTime>
  <Words>3040</Words>
  <Application>Microsoft Office PowerPoint</Application>
  <PresentationFormat>Widescreen</PresentationFormat>
  <Paragraphs>467</Paragraphs>
  <Slides>63</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Arial</vt:lpstr>
      <vt:lpstr>Calibri</vt:lpstr>
      <vt:lpstr>Calibri Light</vt:lpstr>
      <vt:lpstr>Courier New</vt:lpstr>
      <vt:lpstr>Times New Roman</vt:lpstr>
      <vt:lpstr>Wingdings</vt:lpstr>
      <vt:lpstr>Office Theme</vt:lpstr>
      <vt:lpstr>PowerPoint Presentation</vt:lpstr>
      <vt:lpstr>Prevalence  </vt:lpstr>
      <vt:lpstr>PowerPoint Presentation</vt:lpstr>
      <vt:lpstr>Patient Presentation </vt:lpstr>
      <vt:lpstr>Presentations </vt:lpstr>
      <vt:lpstr>Other clinical presentations include:  Palpable mass: a suspicious finding during a routine antenatal physical examination.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Adnexal masses that are invariably benign </vt:lpstr>
      <vt:lpstr>PowerPoint Presentation</vt:lpstr>
      <vt:lpstr>Pregnancy related ovarian tumors Luteoma:</vt:lpstr>
      <vt:lpstr>PowerPoint Presentation</vt:lpstr>
      <vt:lpstr>PowerPoint Presentation</vt:lpstr>
      <vt:lpstr>PowerPoint Presentation</vt:lpstr>
      <vt:lpstr>Epithelial ovarian tumors</vt:lpstr>
      <vt:lpstr>PowerPoint Presentation</vt:lpstr>
      <vt:lpstr>PowerPoint Presentation</vt:lpstr>
      <vt:lpstr>Sex cord-stromal tumors</vt:lpstr>
      <vt:lpstr>PowerPoint Presentation</vt:lpstr>
      <vt:lpstr>PowerPoint Presentation</vt:lpstr>
      <vt:lpstr>PowerPoint Presentation</vt:lpstr>
      <vt:lpstr>Patient selection for surgery</vt:lpstr>
      <vt:lpstr>PowerPoint Presentation</vt:lpstr>
      <vt:lpstr>PowerPoint Presentation</vt:lpstr>
      <vt:lpstr>PowerPoint Presentation</vt:lpstr>
      <vt:lpstr>PowerPoint Presentation</vt:lpstr>
      <vt:lpstr>PowerPoint Presentation</vt:lpstr>
      <vt:lpstr>Preoperative assessment </vt:lpstr>
      <vt:lpstr>Characterization of complex masses in ultrasound</vt:lpstr>
      <vt:lpstr>PowerPoint Presentation</vt:lpstr>
      <vt:lpstr>Tumor markers in ovarian malignancy</vt:lpstr>
      <vt:lpstr>Tumor markers in ovarian malignancy</vt:lpstr>
      <vt:lpstr>PowerPoint Presentation</vt:lpstr>
      <vt:lpstr>PowerPoint Presentation</vt:lpstr>
      <vt:lpstr>PowerPoint Presentation</vt:lpstr>
      <vt:lpstr>SURGERY</vt:lpstr>
      <vt:lpstr>Surgery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Malignancy is detected antepartum </vt:lpstr>
      <vt:lpstr>PowerPoint Presentation</vt:lpstr>
      <vt:lpstr>PowerPoint Presentation</vt:lpstr>
      <vt:lpstr>Oophoropexy </vt:lpstr>
      <vt:lpstr>PowerPoint Presentation</vt:lpstr>
      <vt:lpstr>PowerPoint Presentation</vt:lpstr>
    </vt:vector>
  </TitlesOfParts>
  <Company>Gerdoo.net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of the adnexal mass in pregnancy, with an emphasis on women with suspected malignancy.</dc:title>
  <dc:creator>Manizheh</dc:creator>
  <cp:lastModifiedBy>Manizheh</cp:lastModifiedBy>
  <cp:revision>701</cp:revision>
  <dcterms:created xsi:type="dcterms:W3CDTF">2020-11-12T00:12:06Z</dcterms:created>
  <dcterms:modified xsi:type="dcterms:W3CDTF">2021-01-19T01:44:58Z</dcterms:modified>
</cp:coreProperties>
</file>